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1" r:id="rId3"/>
    <p:sldId id="272" r:id="rId4"/>
    <p:sldId id="273" r:id="rId5"/>
    <p:sldId id="274" r:id="rId6"/>
    <p:sldId id="275" r:id="rId7"/>
    <p:sldId id="276" r:id="rId8"/>
    <p:sldId id="277" r:id="rId9"/>
    <p:sldId id="278" r:id="rId10"/>
    <p:sldId id="279" r:id="rId11"/>
    <p:sldId id="280" r:id="rId12"/>
    <p:sldId id="281" r:id="rId13"/>
    <p:sldId id="282" r:id="rId14"/>
    <p:sldId id="283" r:id="rId15"/>
    <p:sldId id="284" r:id="rId16"/>
    <p:sldId id="285" r:id="rId17"/>
    <p:sldId id="286" r:id="rId18"/>
    <p:sldId id="287" r:id="rId19"/>
    <p:sldId id="288" r:id="rId20"/>
    <p:sldId id="289" r:id="rId21"/>
    <p:sldId id="290" r:id="rId22"/>
    <p:sldId id="291" r:id="rId23"/>
    <p:sldId id="292" r:id="rId24"/>
    <p:sldId id="293" r:id="rId25"/>
    <p:sldId id="294" r:id="rId26"/>
    <p:sldId id="295" r:id="rId27"/>
    <p:sldId id="296" r:id="rId28"/>
    <p:sldId id="297" r:id="rId29"/>
    <p:sldId id="298" r:id="rId30"/>
    <p:sldId id="299" r:id="rId31"/>
    <p:sldId id="300" r:id="rId32"/>
    <p:sldId id="301" r:id="rId33"/>
    <p:sldId id="302" r:id="rId34"/>
    <p:sldId id="303" r:id="rId35"/>
    <p:sldId id="304" r:id="rId36"/>
    <p:sldId id="305" r:id="rId37"/>
    <p:sldId id="306" r:id="rId38"/>
    <p:sldId id="307" r:id="rId39"/>
    <p:sldId id="308" r:id="rId40"/>
    <p:sldId id="309" r:id="rId41"/>
    <p:sldId id="311" r:id="rId42"/>
    <p:sldId id="312" r:id="rId43"/>
    <p:sldId id="313" r:id="rId44"/>
    <p:sldId id="314" r:id="rId45"/>
    <p:sldId id="315" r:id="rId46"/>
    <p:sldId id="317" r:id="rId47"/>
    <p:sldId id="316" r:id="rId48"/>
    <p:sldId id="318" r:id="rId49"/>
    <p:sldId id="319" r:id="rId50"/>
    <p:sldId id="320" r:id="rId51"/>
    <p:sldId id="321" r:id="rId52"/>
    <p:sldId id="322" r:id="rId53"/>
    <p:sldId id="323" r:id="rId54"/>
    <p:sldId id="324" r:id="rId55"/>
    <p:sldId id="325" r:id="rId56"/>
    <p:sldId id="326" r:id="rId57"/>
    <p:sldId id="327" r:id="rId58"/>
    <p:sldId id="328" r:id="rId59"/>
    <p:sldId id="329" r:id="rId60"/>
    <p:sldId id="330" r:id="rId61"/>
    <p:sldId id="331" r:id="rId62"/>
    <p:sldId id="332" r:id="rId63"/>
    <p:sldId id="333" r:id="rId64"/>
    <p:sldId id="334" r:id="rId65"/>
    <p:sldId id="335" r:id="rId66"/>
    <p:sldId id="336" r:id="rId67"/>
    <p:sldId id="337" r:id="rId68"/>
    <p:sldId id="338" r:id="rId69"/>
    <p:sldId id="339" r:id="rId70"/>
    <p:sldId id="340" r:id="rId71"/>
    <p:sldId id="341" r:id="rId72"/>
    <p:sldId id="342" r:id="rId73"/>
    <p:sldId id="343" r:id="rId74"/>
    <p:sldId id="344" r:id="rId75"/>
    <p:sldId id="345" r:id="rId76"/>
    <p:sldId id="346" r:id="rId77"/>
    <p:sldId id="347" r:id="rId78"/>
    <p:sldId id="348" r:id="rId79"/>
    <p:sldId id="349" r:id="rId80"/>
    <p:sldId id="350" r:id="rId81"/>
    <p:sldId id="351" r:id="rId82"/>
    <p:sldId id="352" r:id="rId83"/>
    <p:sldId id="353" r:id="rId84"/>
    <p:sldId id="354" r:id="rId85"/>
    <p:sldId id="355" r:id="rId86"/>
    <p:sldId id="356" r:id="rId87"/>
    <p:sldId id="357" r:id="rId88"/>
    <p:sldId id="358" r:id="rId89"/>
    <p:sldId id="359" r:id="rId90"/>
    <p:sldId id="360" r:id="rId91"/>
    <p:sldId id="361" r:id="rId92"/>
    <p:sldId id="362" r:id="rId93"/>
    <p:sldId id="363" r:id="rId94"/>
    <p:sldId id="364" r:id="rId95"/>
    <p:sldId id="365" r:id="rId96"/>
    <p:sldId id="366" r:id="rId97"/>
    <p:sldId id="367" r:id="rId98"/>
    <p:sldId id="368" r:id="rId99"/>
    <p:sldId id="369" r:id="rId100"/>
    <p:sldId id="370" r:id="rId101"/>
    <p:sldId id="371" r:id="rId102"/>
    <p:sldId id="372" r:id="rId103"/>
    <p:sldId id="373" r:id="rId104"/>
    <p:sldId id="374" r:id="rId105"/>
    <p:sldId id="375" r:id="rId106"/>
    <p:sldId id="376" r:id="rId107"/>
    <p:sldId id="377" r:id="rId108"/>
    <p:sldId id="378" r:id="rId109"/>
    <p:sldId id="379" r:id="rId110"/>
    <p:sldId id="380" r:id="rId111"/>
    <p:sldId id="381" r:id="rId112"/>
    <p:sldId id="382" r:id="rId113"/>
    <p:sldId id="383" r:id="rId114"/>
    <p:sldId id="384" r:id="rId115"/>
    <p:sldId id="385" r:id="rId116"/>
    <p:sldId id="386" r:id="rId117"/>
    <p:sldId id="387" r:id="rId118"/>
    <p:sldId id="388" r:id="rId119"/>
    <p:sldId id="389" r:id="rId120"/>
    <p:sldId id="390" r:id="rId121"/>
    <p:sldId id="391" r:id="rId122"/>
    <p:sldId id="392" r:id="rId123"/>
    <p:sldId id="393" r:id="rId124"/>
    <p:sldId id="394" r:id="rId125"/>
    <p:sldId id="395" r:id="rId126"/>
    <p:sldId id="396" r:id="rId127"/>
    <p:sldId id="397" r:id="rId128"/>
    <p:sldId id="398" r:id="rId129"/>
    <p:sldId id="399" r:id="rId130"/>
    <p:sldId id="400" r:id="rId131"/>
    <p:sldId id="401" r:id="rId132"/>
    <p:sldId id="402" r:id="rId133"/>
    <p:sldId id="403" r:id="rId134"/>
    <p:sldId id="404" r:id="rId135"/>
    <p:sldId id="405" r:id="rId136"/>
    <p:sldId id="406" r:id="rId137"/>
    <p:sldId id="407" r:id="rId138"/>
    <p:sldId id="408" r:id="rId139"/>
    <p:sldId id="409" r:id="rId140"/>
    <p:sldId id="410" r:id="rId141"/>
    <p:sldId id="411" r:id="rId142"/>
    <p:sldId id="412" r:id="rId143"/>
    <p:sldId id="413" r:id="rId144"/>
    <p:sldId id="414" r:id="rId145"/>
    <p:sldId id="415" r:id="rId146"/>
    <p:sldId id="416" r:id="rId147"/>
    <p:sldId id="417" r:id="rId148"/>
    <p:sldId id="418" r:id="rId149"/>
    <p:sldId id="419" r:id="rId150"/>
    <p:sldId id="420" r:id="rId151"/>
    <p:sldId id="421" r:id="rId152"/>
    <p:sldId id="422" r:id="rId153"/>
    <p:sldId id="423" r:id="rId154"/>
    <p:sldId id="424" r:id="rId155"/>
    <p:sldId id="425" r:id="rId156"/>
    <p:sldId id="426" r:id="rId157"/>
    <p:sldId id="427" r:id="rId158"/>
    <p:sldId id="428" r:id="rId159"/>
    <p:sldId id="429" r:id="rId160"/>
    <p:sldId id="430" r:id="rId161"/>
    <p:sldId id="431" r:id="rId162"/>
    <p:sldId id="432" r:id="rId163"/>
    <p:sldId id="433" r:id="rId164"/>
    <p:sldId id="434" r:id="rId165"/>
    <p:sldId id="435" r:id="rId166"/>
    <p:sldId id="436" r:id="rId167"/>
    <p:sldId id="437" r:id="rId168"/>
    <p:sldId id="438" r:id="rId169"/>
    <p:sldId id="439" r:id="rId170"/>
    <p:sldId id="440" r:id="rId171"/>
    <p:sldId id="441" r:id="rId172"/>
    <p:sldId id="442" r:id="rId173"/>
    <p:sldId id="443" r:id="rId174"/>
    <p:sldId id="444" r:id="rId175"/>
    <p:sldId id="445" r:id="rId176"/>
    <p:sldId id="446" r:id="rId177"/>
    <p:sldId id="447" r:id="rId178"/>
    <p:sldId id="448" r:id="rId179"/>
    <p:sldId id="449" r:id="rId180"/>
    <p:sldId id="450" r:id="rId181"/>
    <p:sldId id="451" r:id="rId182"/>
    <p:sldId id="452" r:id="rId183"/>
    <p:sldId id="453" r:id="rId184"/>
    <p:sldId id="454" r:id="rId185"/>
    <p:sldId id="455" r:id="rId186"/>
    <p:sldId id="456" r:id="rId187"/>
    <p:sldId id="457" r:id="rId188"/>
    <p:sldId id="458" r:id="rId189"/>
    <p:sldId id="459" r:id="rId190"/>
    <p:sldId id="460" r:id="rId191"/>
    <p:sldId id="461" r:id="rId192"/>
    <p:sldId id="462" r:id="rId193"/>
    <p:sldId id="463" r:id="rId194"/>
    <p:sldId id="464" r:id="rId195"/>
    <p:sldId id="465" r:id="rId196"/>
    <p:sldId id="466" r:id="rId197"/>
    <p:sldId id="467" r:id="rId198"/>
    <p:sldId id="468" r:id="rId199"/>
    <p:sldId id="469" r:id="rId200"/>
    <p:sldId id="470" r:id="rId201"/>
    <p:sldId id="471" r:id="rId202"/>
    <p:sldId id="472" r:id="rId203"/>
    <p:sldId id="473" r:id="rId204"/>
    <p:sldId id="474" r:id="rId205"/>
    <p:sldId id="475" r:id="rId206"/>
    <p:sldId id="476" r:id="rId207"/>
    <p:sldId id="477" r:id="rId208"/>
    <p:sldId id="478" r:id="rId209"/>
    <p:sldId id="479" r:id="rId210"/>
    <p:sldId id="480" r:id="rId211"/>
    <p:sldId id="481" r:id="rId212"/>
    <p:sldId id="482" r:id="rId213"/>
    <p:sldId id="483" r:id="rId214"/>
    <p:sldId id="484" r:id="rId215"/>
    <p:sldId id="485" r:id="rId216"/>
    <p:sldId id="486" r:id="rId217"/>
    <p:sldId id="487" r:id="rId218"/>
    <p:sldId id="488" r:id="rId219"/>
    <p:sldId id="489" r:id="rId220"/>
    <p:sldId id="490" r:id="rId221"/>
    <p:sldId id="491" r:id="rId222"/>
    <p:sldId id="492" r:id="rId223"/>
    <p:sldId id="493" r:id="rId224"/>
    <p:sldId id="494" r:id="rId225"/>
    <p:sldId id="495" r:id="rId226"/>
    <p:sldId id="496" r:id="rId227"/>
    <p:sldId id="497" r:id="rId228"/>
    <p:sldId id="498" r:id="rId229"/>
    <p:sldId id="499" r:id="rId230"/>
    <p:sldId id="500" r:id="rId231"/>
    <p:sldId id="501" r:id="rId232"/>
    <p:sldId id="502" r:id="rId233"/>
    <p:sldId id="503" r:id="rId234"/>
    <p:sldId id="504" r:id="rId235"/>
    <p:sldId id="505" r:id="rId236"/>
    <p:sldId id="506" r:id="rId237"/>
    <p:sldId id="507" r:id="rId238"/>
    <p:sldId id="508" r:id="rId239"/>
    <p:sldId id="509" r:id="rId240"/>
    <p:sldId id="510" r:id="rId241"/>
    <p:sldId id="511" r:id="rId242"/>
    <p:sldId id="512" r:id="rId243"/>
    <p:sldId id="513" r:id="rId244"/>
    <p:sldId id="514" r:id="rId245"/>
    <p:sldId id="515" r:id="rId246"/>
    <p:sldId id="516" r:id="rId247"/>
    <p:sldId id="517" r:id="rId248"/>
    <p:sldId id="518" r:id="rId249"/>
    <p:sldId id="519" r:id="rId250"/>
    <p:sldId id="520" r:id="rId251"/>
    <p:sldId id="521" r:id="rId252"/>
    <p:sldId id="522" r:id="rId253"/>
    <p:sldId id="523" r:id="rId254"/>
    <p:sldId id="524" r:id="rId255"/>
    <p:sldId id="525" r:id="rId256"/>
    <p:sldId id="526" r:id="rId257"/>
    <p:sldId id="527" r:id="rId258"/>
    <p:sldId id="528" r:id="rId259"/>
    <p:sldId id="529" r:id="rId260"/>
    <p:sldId id="530" r:id="rId261"/>
    <p:sldId id="531" r:id="rId262"/>
    <p:sldId id="532" r:id="rId263"/>
    <p:sldId id="533" r:id="rId264"/>
    <p:sldId id="534" r:id="rId265"/>
    <p:sldId id="535" r:id="rId266"/>
    <p:sldId id="536" r:id="rId267"/>
    <p:sldId id="537" r:id="rId268"/>
    <p:sldId id="538" r:id="rId269"/>
    <p:sldId id="539" r:id="rId270"/>
    <p:sldId id="540" r:id="rId27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D5A"/>
    <a:srgbClr val="F8F8F8"/>
    <a:srgbClr val="B2B2B2"/>
    <a:srgbClr val="808080"/>
    <a:srgbClr val="4D4D4D"/>
    <a:srgbClr val="E5C867"/>
    <a:srgbClr val="F6F7FC"/>
    <a:srgbClr val="7D0D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CE75E67-1795-4DD1-AB42-F3E21EC41DEA}" v="9" dt="2023-10-12T00:26:48.15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268" Type="http://schemas.openxmlformats.org/officeDocument/2006/relationships/slide" Target="slides/slide267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37" Type="http://schemas.openxmlformats.org/officeDocument/2006/relationships/slide" Target="slides/slide236.xml"/><Relationship Id="rId258" Type="http://schemas.openxmlformats.org/officeDocument/2006/relationships/slide" Target="slides/slide257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248" Type="http://schemas.openxmlformats.org/officeDocument/2006/relationships/slide" Target="slides/slide247.xml"/><Relationship Id="rId269" Type="http://schemas.openxmlformats.org/officeDocument/2006/relationships/slide" Target="slides/slide268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59" Type="http://schemas.openxmlformats.org/officeDocument/2006/relationships/slide" Target="slides/slide258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250" Type="http://schemas.openxmlformats.org/officeDocument/2006/relationships/slide" Target="slides/slide249.xml"/><Relationship Id="rId271" Type="http://schemas.openxmlformats.org/officeDocument/2006/relationships/slide" Target="slides/slide270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240" Type="http://schemas.openxmlformats.org/officeDocument/2006/relationships/slide" Target="slides/slide239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1" Type="http://schemas.openxmlformats.org/officeDocument/2006/relationships/slide" Target="slides/slide250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72" Type="http://schemas.openxmlformats.org/officeDocument/2006/relationships/presProps" Target="presProps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viewProps" Target="viewProps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theme" Target="theme/theme1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tableStyles" Target="tableStyles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microsoft.com/office/2015/10/relationships/revisionInfo" Target="revisionInfo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1745A-02EE-439F-9715-4781A8E2D2FE}" type="datetimeFigureOut">
              <a:rPr lang="ko-KR" altLang="en-US" smtClean="0"/>
              <a:t>2023-10-12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4F566-2288-4A61-8F07-CD5EAF81F5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73339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1745A-02EE-439F-9715-4781A8E2D2FE}" type="datetimeFigureOut">
              <a:rPr lang="ko-KR" altLang="en-US" smtClean="0"/>
              <a:t>2023-10-12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4F566-2288-4A61-8F07-CD5EAF81F5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7451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1745A-02EE-439F-9715-4781A8E2D2FE}" type="datetimeFigureOut">
              <a:rPr lang="ko-KR" altLang="en-US" smtClean="0"/>
              <a:t>2023-10-12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4F566-2288-4A61-8F07-CD5EAF81F5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61017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1745A-02EE-439F-9715-4781A8E2D2FE}" type="datetimeFigureOut">
              <a:rPr lang="ko-KR" altLang="en-US" smtClean="0"/>
              <a:t>2023-10-12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4F566-2288-4A61-8F07-CD5EAF81F5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2893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1745A-02EE-439F-9715-4781A8E2D2FE}" type="datetimeFigureOut">
              <a:rPr lang="ko-KR" altLang="en-US" smtClean="0"/>
              <a:t>2023-10-12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4F566-2288-4A61-8F07-CD5EAF81F5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48152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1745A-02EE-439F-9715-4781A8E2D2FE}" type="datetimeFigureOut">
              <a:rPr lang="ko-KR" altLang="en-US" smtClean="0"/>
              <a:t>2023-10-12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4F566-2288-4A61-8F07-CD5EAF81F5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79288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1745A-02EE-439F-9715-4781A8E2D2FE}" type="datetimeFigureOut">
              <a:rPr lang="ko-KR" altLang="en-US" smtClean="0"/>
              <a:t>2023-10-12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4F566-2288-4A61-8F07-CD5EAF81F5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40386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1745A-02EE-439F-9715-4781A8E2D2FE}" type="datetimeFigureOut">
              <a:rPr lang="ko-KR" altLang="en-US" smtClean="0"/>
              <a:t>2023-10-12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4F566-2288-4A61-8F07-CD5EAF81F5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93076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1745A-02EE-439F-9715-4781A8E2D2FE}" type="datetimeFigureOut">
              <a:rPr lang="ko-KR" altLang="en-US" smtClean="0"/>
              <a:t>2023-10-12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4F566-2288-4A61-8F07-CD5EAF81F5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31434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1745A-02EE-439F-9715-4781A8E2D2FE}" type="datetimeFigureOut">
              <a:rPr lang="ko-KR" altLang="en-US" smtClean="0"/>
              <a:t>2023-10-12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4F566-2288-4A61-8F07-CD5EAF81F5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65017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1745A-02EE-439F-9715-4781A8E2D2FE}" type="datetimeFigureOut">
              <a:rPr lang="ko-KR" altLang="en-US" smtClean="0"/>
              <a:t>2023-10-12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84F566-2288-4A61-8F07-CD5EAF81F5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97883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71745A-02EE-439F-9715-4781A8E2D2FE}" type="datetimeFigureOut">
              <a:rPr lang="ko-KR" altLang="en-US" smtClean="0"/>
              <a:t>2023-10-12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84F566-2288-4A61-8F07-CD5EAF81F5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48152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wmf"/><Relationship Id="rId2" Type="http://schemas.openxmlformats.org/officeDocument/2006/relationships/oleObject" Target="../embeddings/oleObject10.bin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wmf"/><Relationship Id="rId2" Type="http://schemas.openxmlformats.org/officeDocument/2006/relationships/oleObject" Target="../embeddings/oleObject11.bin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wmf"/><Relationship Id="rId2" Type="http://schemas.openxmlformats.org/officeDocument/2006/relationships/oleObject" Target="../embeddings/oleObject12.bin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wmf"/><Relationship Id="rId2" Type="http://schemas.openxmlformats.org/officeDocument/2006/relationships/oleObject" Target="../embeddings/oleObject13.bin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wmf"/><Relationship Id="rId2" Type="http://schemas.openxmlformats.org/officeDocument/2006/relationships/oleObject" Target="../embeddings/oleObject14.bin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wmf"/><Relationship Id="rId2" Type="http://schemas.openxmlformats.org/officeDocument/2006/relationships/oleObject" Target="../embeddings/oleObject15.bin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wmf"/><Relationship Id="rId2" Type="http://schemas.openxmlformats.org/officeDocument/2006/relationships/oleObject" Target="../embeddings/oleObject16.bin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wmf"/><Relationship Id="rId2" Type="http://schemas.openxmlformats.org/officeDocument/2006/relationships/oleObject" Target="../embeddings/oleObject17.bin"/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wmf"/><Relationship Id="rId2" Type="http://schemas.openxmlformats.org/officeDocument/2006/relationships/oleObject" Target="../embeddings/oleObject18.bin"/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wmf"/><Relationship Id="rId2" Type="http://schemas.openxmlformats.org/officeDocument/2006/relationships/oleObject" Target="../embeddings/oleObject19.bin"/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wmf"/><Relationship Id="rId2" Type="http://schemas.openxmlformats.org/officeDocument/2006/relationships/oleObject" Target="../embeddings/oleObject20.bin"/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wmf"/><Relationship Id="rId2" Type="http://schemas.openxmlformats.org/officeDocument/2006/relationships/oleObject" Target="../embeddings/oleObject21.bin"/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wmf"/><Relationship Id="rId2" Type="http://schemas.openxmlformats.org/officeDocument/2006/relationships/oleObject" Target="../embeddings/oleObject22.bin"/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wmf"/><Relationship Id="rId2" Type="http://schemas.openxmlformats.org/officeDocument/2006/relationships/oleObject" Target="../embeddings/oleObject23.bin"/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wmf"/><Relationship Id="rId2" Type="http://schemas.openxmlformats.org/officeDocument/2006/relationships/oleObject" Target="../embeddings/oleObject24.bin"/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wmf"/><Relationship Id="rId2" Type="http://schemas.openxmlformats.org/officeDocument/2006/relationships/oleObject" Target="../embeddings/oleObject25.bin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wmf"/><Relationship Id="rId2" Type="http://schemas.openxmlformats.org/officeDocument/2006/relationships/oleObject" Target="../embeddings/oleObject26.bin"/><Relationship Id="rId1" Type="http://schemas.openxmlformats.org/officeDocument/2006/relationships/slideLayout" Target="../slideLayouts/slideLayout7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wmf"/><Relationship Id="rId2" Type="http://schemas.openxmlformats.org/officeDocument/2006/relationships/oleObject" Target="../embeddings/oleObject27.bin"/><Relationship Id="rId1" Type="http://schemas.openxmlformats.org/officeDocument/2006/relationships/slideLayout" Target="../slideLayouts/slideLayout7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wmf"/><Relationship Id="rId2" Type="http://schemas.openxmlformats.org/officeDocument/2006/relationships/oleObject" Target="../embeddings/oleObject28.bin"/><Relationship Id="rId1" Type="http://schemas.openxmlformats.org/officeDocument/2006/relationships/slideLayout" Target="../slideLayouts/slideLayout7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wmf"/><Relationship Id="rId2" Type="http://schemas.openxmlformats.org/officeDocument/2006/relationships/oleObject" Target="../embeddings/oleObject29.bin"/><Relationship Id="rId1" Type="http://schemas.openxmlformats.org/officeDocument/2006/relationships/slideLayout" Target="../slideLayouts/slideLayout7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wmf"/><Relationship Id="rId2" Type="http://schemas.openxmlformats.org/officeDocument/2006/relationships/oleObject" Target="../embeddings/oleObject30.bin"/><Relationship Id="rId1" Type="http://schemas.openxmlformats.org/officeDocument/2006/relationships/slideLayout" Target="../slideLayouts/slideLayout7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wmf"/><Relationship Id="rId2" Type="http://schemas.openxmlformats.org/officeDocument/2006/relationships/oleObject" Target="../embeddings/oleObject31.bin"/><Relationship Id="rId1" Type="http://schemas.openxmlformats.org/officeDocument/2006/relationships/slideLayout" Target="../slideLayouts/slideLayout7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wmf"/><Relationship Id="rId2" Type="http://schemas.openxmlformats.org/officeDocument/2006/relationships/oleObject" Target="../embeddings/oleObject32.bin"/><Relationship Id="rId1" Type="http://schemas.openxmlformats.org/officeDocument/2006/relationships/slideLayout" Target="../slideLayouts/slideLayout7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wmf"/><Relationship Id="rId2" Type="http://schemas.openxmlformats.org/officeDocument/2006/relationships/oleObject" Target="../embeddings/oleObject33.bin"/><Relationship Id="rId1" Type="http://schemas.openxmlformats.org/officeDocument/2006/relationships/slideLayout" Target="../slideLayouts/slideLayout7.xml"/></Relationships>
</file>

<file path=ppt/slides/_rels/slide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wmf"/><Relationship Id="rId2" Type="http://schemas.openxmlformats.org/officeDocument/2006/relationships/oleObject" Target="../embeddings/oleObject34.bin"/><Relationship Id="rId1" Type="http://schemas.openxmlformats.org/officeDocument/2006/relationships/slideLayout" Target="../slideLayouts/slideLayout7.xml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wmf"/><Relationship Id="rId2" Type="http://schemas.openxmlformats.org/officeDocument/2006/relationships/oleObject" Target="../embeddings/oleObject35.bin"/><Relationship Id="rId1" Type="http://schemas.openxmlformats.org/officeDocument/2006/relationships/slideLayout" Target="../slideLayouts/slideLayout7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wmf"/><Relationship Id="rId2" Type="http://schemas.openxmlformats.org/officeDocument/2006/relationships/oleObject" Target="../embeddings/oleObject36.bin"/><Relationship Id="rId1" Type="http://schemas.openxmlformats.org/officeDocument/2006/relationships/slideLayout" Target="../slideLayouts/slideLayout7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wmf"/><Relationship Id="rId2" Type="http://schemas.openxmlformats.org/officeDocument/2006/relationships/oleObject" Target="../embeddings/oleObject37.bin"/><Relationship Id="rId1" Type="http://schemas.openxmlformats.org/officeDocument/2006/relationships/slideLayout" Target="../slideLayouts/slideLayout7.xml"/></Relationships>
</file>

<file path=ppt/slides/_rels/slide2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wmf"/><Relationship Id="rId2" Type="http://schemas.openxmlformats.org/officeDocument/2006/relationships/oleObject" Target="../embeddings/oleObject38.bin"/><Relationship Id="rId1" Type="http://schemas.openxmlformats.org/officeDocument/2006/relationships/slideLayout" Target="../slideLayouts/slideLayout7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/Relationships>
</file>

<file path=ppt/slides/_rels/slide2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wmf"/><Relationship Id="rId2" Type="http://schemas.openxmlformats.org/officeDocument/2006/relationships/oleObject" Target="../embeddings/oleObject39.bin"/><Relationship Id="rId1" Type="http://schemas.openxmlformats.org/officeDocument/2006/relationships/slideLayout" Target="../slideLayouts/slideLayout7.xml"/></Relationships>
</file>

<file path=ppt/slides/_rels/slide2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wmf"/><Relationship Id="rId2" Type="http://schemas.openxmlformats.org/officeDocument/2006/relationships/oleObject" Target="../embeddings/oleObject40.bin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0.wmf"/><Relationship Id="rId4" Type="http://schemas.openxmlformats.org/officeDocument/2006/relationships/oleObject" Target="../embeddings/oleObject41.bin"/></Relationships>
</file>

<file path=ppt/slides/_rels/slide2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wmf"/><Relationship Id="rId2" Type="http://schemas.openxmlformats.org/officeDocument/2006/relationships/oleObject" Target="../embeddings/oleObject42.bin"/><Relationship Id="rId1" Type="http://schemas.openxmlformats.org/officeDocument/2006/relationships/slideLayout" Target="../slideLayouts/slideLayout7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wmf"/><Relationship Id="rId2" Type="http://schemas.openxmlformats.org/officeDocument/2006/relationships/oleObject" Target="../embeddings/oleObject43.bin"/><Relationship Id="rId1" Type="http://schemas.openxmlformats.org/officeDocument/2006/relationships/slideLayout" Target="../slideLayouts/slideLayout7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wmf"/><Relationship Id="rId2" Type="http://schemas.openxmlformats.org/officeDocument/2006/relationships/oleObject" Target="../embeddings/oleObject44.bin"/><Relationship Id="rId1" Type="http://schemas.openxmlformats.org/officeDocument/2006/relationships/slideLayout" Target="../slideLayouts/slideLayout7.xml"/></Relationships>
</file>

<file path=ppt/slides/_rels/slide2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wmf"/><Relationship Id="rId2" Type="http://schemas.openxmlformats.org/officeDocument/2006/relationships/oleObject" Target="../embeddings/oleObject45.bin"/><Relationship Id="rId1" Type="http://schemas.openxmlformats.org/officeDocument/2006/relationships/slideLayout" Target="../slideLayouts/slideLayout7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wmf"/><Relationship Id="rId2" Type="http://schemas.openxmlformats.org/officeDocument/2006/relationships/oleObject" Target="../embeddings/oleObject46.bin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wmf"/><Relationship Id="rId2" Type="http://schemas.openxmlformats.org/officeDocument/2006/relationships/oleObject" Target="../embeddings/oleObject47.bin"/><Relationship Id="rId1" Type="http://schemas.openxmlformats.org/officeDocument/2006/relationships/slideLayout" Target="../slideLayouts/slideLayout7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7.xml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7.xml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.xml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w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wmf"/><Relationship Id="rId2" Type="http://schemas.openxmlformats.org/officeDocument/2006/relationships/oleObject" Target="../embeddings/oleObject3.bin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wmf"/><Relationship Id="rId2" Type="http://schemas.openxmlformats.org/officeDocument/2006/relationships/oleObject" Target="../embeddings/oleObject4.bin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wmf"/><Relationship Id="rId2" Type="http://schemas.openxmlformats.org/officeDocument/2006/relationships/oleObject" Target="../embeddings/oleObject5.bin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wmf"/><Relationship Id="rId2" Type="http://schemas.openxmlformats.org/officeDocument/2006/relationships/oleObject" Target="../embeddings/oleObject6.bin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://sublimetext.com/" TargetMode="External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wmf"/><Relationship Id="rId2" Type="http://schemas.openxmlformats.org/officeDocument/2006/relationships/oleObject" Target="../embeddings/oleObject7.bin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wmf"/><Relationship Id="rId2" Type="http://schemas.openxmlformats.org/officeDocument/2006/relationships/oleObject" Target="../embeddings/oleObject8.bin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wmf"/><Relationship Id="rId2" Type="http://schemas.openxmlformats.org/officeDocument/2006/relationships/oleObject" Target="../embeddings/oleObject9.bin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타원 19"/>
          <p:cNvSpPr/>
          <p:nvPr/>
        </p:nvSpPr>
        <p:spPr>
          <a:xfrm>
            <a:off x="6223522" y="1675131"/>
            <a:ext cx="1418253" cy="1418253"/>
          </a:xfrm>
          <a:prstGeom prst="ellipse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7352523" y="1968760"/>
            <a:ext cx="37602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4800" dirty="0"/>
              <a:t>HTML </a:t>
            </a:r>
            <a:r>
              <a:rPr lang="ko-KR" altLang="en-US" sz="4800" dirty="0"/>
              <a:t>소개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759498" y="3072964"/>
            <a:ext cx="3300152" cy="18876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3500"/>
              </a:lnSpc>
            </a:pPr>
            <a:r>
              <a:rPr lang="en-US" altLang="ko-KR" sz="2000" dirty="0"/>
              <a:t>1.1 </a:t>
            </a:r>
            <a:r>
              <a:rPr lang="ko-KR" altLang="en-US" sz="2000" dirty="0"/>
              <a:t>웹의 개요</a:t>
            </a:r>
            <a:endParaRPr lang="en-US" altLang="ko-KR" sz="2000" dirty="0"/>
          </a:p>
          <a:p>
            <a:pPr algn="r">
              <a:lnSpc>
                <a:spcPts val="3500"/>
              </a:lnSpc>
            </a:pPr>
            <a:r>
              <a:rPr lang="en-US" altLang="ko-KR" sz="2000" dirty="0"/>
              <a:t>1.2 </a:t>
            </a:r>
            <a:r>
              <a:rPr lang="ko-KR" altLang="en-US" sz="2000" dirty="0"/>
              <a:t>실습 환경 구축</a:t>
            </a:r>
            <a:endParaRPr lang="en-US" altLang="ko-KR" sz="2000" dirty="0"/>
          </a:p>
          <a:p>
            <a:pPr algn="r">
              <a:lnSpc>
                <a:spcPts val="3500"/>
              </a:lnSpc>
            </a:pPr>
            <a:r>
              <a:rPr lang="en-US" altLang="ko-KR" sz="2000" dirty="0"/>
              <a:t>1.3 HTML</a:t>
            </a:r>
            <a:r>
              <a:rPr lang="ko-KR" altLang="en-US" sz="2000" dirty="0"/>
              <a:t>의 개요</a:t>
            </a:r>
            <a:br>
              <a:rPr lang="en-US" altLang="ko-KR" sz="2000" dirty="0"/>
            </a:br>
            <a:r>
              <a:rPr lang="en-US" altLang="ko-KR" sz="2000" dirty="0"/>
              <a:t>1.4 HTML</a:t>
            </a:r>
            <a:r>
              <a:rPr lang="ko-KR" altLang="en-US" sz="2000" dirty="0"/>
              <a:t>의 </a:t>
            </a:r>
            <a:r>
              <a:rPr lang="ko-KR" altLang="en-US" sz="2000" dirty="0" err="1"/>
              <a:t>주석문</a:t>
            </a:r>
            <a:endParaRPr lang="ko-KR" altLang="en-US" sz="2000" dirty="0"/>
          </a:p>
        </p:txBody>
      </p:sp>
      <p:sp>
        <p:nvSpPr>
          <p:cNvPr id="18" name="타원 17"/>
          <p:cNvSpPr/>
          <p:nvPr/>
        </p:nvSpPr>
        <p:spPr>
          <a:xfrm>
            <a:off x="6431129" y="1864076"/>
            <a:ext cx="1024035" cy="102403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>
                <a:solidFill>
                  <a:srgbClr val="FF0D5A"/>
                </a:solidFill>
              </a:rPr>
              <a:t>01</a:t>
            </a:r>
            <a:endParaRPr lang="ko-KR" altLang="en-US" sz="3600" b="1" dirty="0">
              <a:solidFill>
                <a:srgbClr val="FF0D5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99126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/>
        </p:nvCxnSpPr>
        <p:spPr>
          <a:xfrm>
            <a:off x="0" y="972589"/>
            <a:ext cx="12192000" cy="0"/>
          </a:xfrm>
          <a:prstGeom prst="line">
            <a:avLst/>
          </a:prstGeom>
          <a:ln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10438015" y="914400"/>
            <a:ext cx="1753985" cy="74815"/>
          </a:xfrm>
          <a:prstGeom prst="rect">
            <a:avLst/>
          </a:prstGeom>
          <a:solidFill>
            <a:srgbClr val="FF0D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773083" y="266007"/>
            <a:ext cx="82776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웹 페이지의 제목 </a:t>
            </a:r>
            <a:r>
              <a:rPr lang="en-US" altLang="ko-KR" sz="3200" dirty="0"/>
              <a:t>: ex1-2.html</a:t>
            </a:r>
            <a:endParaRPr lang="ko-KR" altLang="en-US" sz="3200" dirty="0"/>
          </a:p>
        </p:txBody>
      </p:sp>
      <p:sp>
        <p:nvSpPr>
          <p:cNvPr id="5" name="직사각형 4"/>
          <p:cNvSpPr/>
          <p:nvPr/>
        </p:nvSpPr>
        <p:spPr>
          <a:xfrm>
            <a:off x="1701282" y="1464908"/>
            <a:ext cx="9237306" cy="48332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216000" rIns="216000" bIns="216000" rtlCol="0" anchor="t" anchorCtr="0"/>
          <a:lstStyle/>
          <a:p>
            <a:r>
              <a:rPr lang="en-US" altLang="ko-KR" sz="2800" dirty="0">
                <a:solidFill>
                  <a:schemeClr val="tx1"/>
                </a:solidFill>
              </a:rPr>
              <a:t>&lt;!DOCTYPE html&gt;</a:t>
            </a:r>
          </a:p>
          <a:p>
            <a:r>
              <a:rPr lang="en-US" altLang="ko-KR" sz="2800" dirty="0">
                <a:solidFill>
                  <a:schemeClr val="tx1"/>
                </a:solidFill>
              </a:rPr>
              <a:t>&lt;html&gt;</a:t>
            </a:r>
          </a:p>
          <a:p>
            <a:r>
              <a:rPr lang="en-US" altLang="ko-KR" sz="2800" dirty="0">
                <a:solidFill>
                  <a:schemeClr val="tx1"/>
                </a:solidFill>
              </a:rPr>
              <a:t>&lt;head&gt;</a:t>
            </a:r>
          </a:p>
          <a:p>
            <a:r>
              <a:rPr lang="en-US" altLang="ko-KR" sz="2800" dirty="0">
                <a:solidFill>
                  <a:schemeClr val="tx1"/>
                </a:solidFill>
              </a:rPr>
              <a:t>&lt;meta charset="utf-8"&gt;</a:t>
            </a:r>
          </a:p>
          <a:p>
            <a:r>
              <a:rPr lang="en-US" altLang="ko-KR" sz="2800" dirty="0">
                <a:solidFill>
                  <a:srgbClr val="FF0000"/>
                </a:solidFill>
              </a:rPr>
              <a:t>&lt;title&gt;</a:t>
            </a:r>
            <a:r>
              <a:rPr lang="ko-KR" altLang="en-US" sz="2800" dirty="0">
                <a:solidFill>
                  <a:srgbClr val="FF0000"/>
                </a:solidFill>
              </a:rPr>
              <a:t>웹 페이지 제목</a:t>
            </a:r>
            <a:r>
              <a:rPr lang="en-US" altLang="ko-KR" sz="2800" dirty="0">
                <a:solidFill>
                  <a:srgbClr val="FF0000"/>
                </a:solidFill>
              </a:rPr>
              <a:t>&lt;/title&gt;</a:t>
            </a:r>
          </a:p>
          <a:p>
            <a:r>
              <a:rPr lang="en-US" altLang="ko-KR" sz="2800" dirty="0">
                <a:solidFill>
                  <a:schemeClr val="tx1"/>
                </a:solidFill>
              </a:rPr>
              <a:t>&lt;/head&gt;</a:t>
            </a:r>
          </a:p>
          <a:p>
            <a:r>
              <a:rPr lang="en-US" altLang="ko-KR" sz="2800" dirty="0">
                <a:solidFill>
                  <a:schemeClr val="tx1"/>
                </a:solidFill>
              </a:rPr>
              <a:t>&lt;body&gt;</a:t>
            </a:r>
          </a:p>
          <a:p>
            <a:r>
              <a:rPr lang="ko-KR" altLang="en-US" sz="2800" dirty="0">
                <a:solidFill>
                  <a:schemeClr val="tx1"/>
                </a:solidFill>
              </a:rPr>
              <a:t>안녕하세요</a:t>
            </a:r>
            <a:r>
              <a:rPr lang="en-US" altLang="ko-KR" sz="2800" dirty="0">
                <a:solidFill>
                  <a:schemeClr val="tx1"/>
                </a:solidFill>
              </a:rPr>
              <a:t>.</a:t>
            </a:r>
          </a:p>
          <a:p>
            <a:r>
              <a:rPr lang="en-US" altLang="ko-KR" sz="2800" dirty="0">
                <a:solidFill>
                  <a:schemeClr val="tx1"/>
                </a:solidFill>
              </a:rPr>
              <a:t>&lt;/body&gt;</a:t>
            </a:r>
          </a:p>
          <a:p>
            <a:r>
              <a:rPr lang="en-US" altLang="ko-KR" sz="2800" dirty="0">
                <a:solidFill>
                  <a:schemeClr val="tx1"/>
                </a:solidFill>
              </a:rPr>
              <a:t>&lt;/html&gt;</a:t>
            </a:r>
            <a:endParaRPr lang="ko-KR" alt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134641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/>
        </p:nvCxnSpPr>
        <p:spPr>
          <a:xfrm>
            <a:off x="0" y="972589"/>
            <a:ext cx="12192000" cy="0"/>
          </a:xfrm>
          <a:prstGeom prst="line">
            <a:avLst/>
          </a:prstGeom>
          <a:ln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10438015" y="914400"/>
            <a:ext cx="1753985" cy="74815"/>
          </a:xfrm>
          <a:prstGeom prst="rect">
            <a:avLst/>
          </a:prstGeom>
          <a:solidFill>
            <a:srgbClr val="FF0D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773083" y="266007"/>
            <a:ext cx="62248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ex4-9.html</a:t>
            </a:r>
            <a:r>
              <a:rPr lang="ko-KR" altLang="en-US" sz="3200" dirty="0"/>
              <a:t>의 실행 결과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2552" y="2519535"/>
            <a:ext cx="5486400" cy="260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39553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/>
        </p:nvCxnSpPr>
        <p:spPr>
          <a:xfrm>
            <a:off x="0" y="972589"/>
            <a:ext cx="12192000" cy="0"/>
          </a:xfrm>
          <a:prstGeom prst="line">
            <a:avLst/>
          </a:prstGeom>
          <a:ln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10438015" y="914400"/>
            <a:ext cx="1753985" cy="74815"/>
          </a:xfrm>
          <a:prstGeom prst="rect">
            <a:avLst/>
          </a:prstGeom>
          <a:solidFill>
            <a:srgbClr val="FF0D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773083" y="266007"/>
            <a:ext cx="62248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text-shadow </a:t>
            </a:r>
            <a:r>
              <a:rPr lang="ko-KR" altLang="en-US" sz="3200" dirty="0"/>
              <a:t>속성</a:t>
            </a:r>
          </a:p>
        </p:txBody>
      </p:sp>
      <p:graphicFrame>
        <p:nvGraphicFramePr>
          <p:cNvPr id="5" name="개체 4"/>
          <p:cNvGraphicFramePr>
            <a:graphicFrameLocks noChangeAspect="1"/>
          </p:cNvGraphicFramePr>
          <p:nvPr/>
        </p:nvGraphicFramePr>
        <p:xfrm>
          <a:off x="2395104" y="2054197"/>
          <a:ext cx="7732713" cy="337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2" imgW="7733160" imgH="3377520" progId="Photoshop.Image.13">
                  <p:embed/>
                </p:oleObj>
              </mc:Choice>
              <mc:Fallback>
                <p:oleObj name="Image" r:id="rId2" imgW="7733160" imgH="3377520" progId="Photoshop.Image.13">
                  <p:embed/>
                  <p:pic>
                    <p:nvPicPr>
                      <p:cNvPr id="5" name="개체 4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395104" y="2054197"/>
                        <a:ext cx="7732713" cy="3378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0640147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/>
        </p:nvCxnSpPr>
        <p:spPr>
          <a:xfrm>
            <a:off x="0" y="972589"/>
            <a:ext cx="12192000" cy="0"/>
          </a:xfrm>
          <a:prstGeom prst="line">
            <a:avLst/>
          </a:prstGeom>
          <a:ln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10438015" y="914400"/>
            <a:ext cx="1753985" cy="74815"/>
          </a:xfrm>
          <a:prstGeom prst="rect">
            <a:avLst/>
          </a:prstGeom>
          <a:solidFill>
            <a:srgbClr val="FF0D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773083" y="266007"/>
            <a:ext cx="62248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글자 스타일 관련 </a:t>
            </a:r>
            <a:r>
              <a:rPr lang="en-US" altLang="ko-KR" sz="3200" dirty="0"/>
              <a:t>CSS </a:t>
            </a:r>
            <a:r>
              <a:rPr lang="ko-KR" altLang="en-US" sz="3200" dirty="0"/>
              <a:t>속성</a:t>
            </a:r>
          </a:p>
        </p:txBody>
      </p:sp>
      <p:graphicFrame>
        <p:nvGraphicFramePr>
          <p:cNvPr id="5" name="개체 4"/>
          <p:cNvGraphicFramePr>
            <a:graphicFrameLocks noChangeAspect="1"/>
          </p:cNvGraphicFramePr>
          <p:nvPr/>
        </p:nvGraphicFramePr>
        <p:xfrm>
          <a:off x="2569211" y="1495741"/>
          <a:ext cx="6533226" cy="52113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2" imgW="7783920" imgH="6209280" progId="Photoshop.Image.13">
                  <p:embed/>
                </p:oleObj>
              </mc:Choice>
              <mc:Fallback>
                <p:oleObj name="Image" r:id="rId2" imgW="7783920" imgH="6209280" progId="Photoshop.Image.13">
                  <p:embed/>
                  <p:pic>
                    <p:nvPicPr>
                      <p:cNvPr id="5" name="개체 4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569211" y="1495741"/>
                        <a:ext cx="6533226" cy="52113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1275874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/>
        </p:nvCxnSpPr>
        <p:spPr>
          <a:xfrm>
            <a:off x="0" y="972589"/>
            <a:ext cx="12192000" cy="0"/>
          </a:xfrm>
          <a:prstGeom prst="line">
            <a:avLst/>
          </a:prstGeom>
          <a:ln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10438015" y="914400"/>
            <a:ext cx="1753985" cy="74815"/>
          </a:xfrm>
          <a:prstGeom prst="rect">
            <a:avLst/>
          </a:prstGeom>
          <a:solidFill>
            <a:srgbClr val="FF0D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773083" y="266007"/>
            <a:ext cx="79883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링크 글자 꾸미기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946378" y="1656808"/>
            <a:ext cx="5778618" cy="50183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216000" rIns="216000" bIns="216000" rtlCol="0" anchor="t" anchorCtr="0"/>
          <a:lstStyle/>
          <a:p>
            <a:r>
              <a:rPr lang="en-US" altLang="ko-KR" sz="2000" dirty="0">
                <a:solidFill>
                  <a:schemeClr val="tx1"/>
                </a:solidFill>
              </a:rPr>
              <a:t>&lt;!DOCTYPE html&gt;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&lt;html&gt;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&lt;head&gt;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&lt;meta charset="utf-8"&gt;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&lt;style&gt;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a:link { color: grey; text-decoration: none; }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a:visited { color: grey; text-decoration: none; }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a:hover { color: orange; 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  text-decoration: underline; }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a:active { color: grey; text-decoration: none; }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&lt;/style&gt;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&lt;/head&gt;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56210" y="1002954"/>
            <a:ext cx="2434273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2400" dirty="0"/>
              <a:t> ex4-10.html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7057505" y="1656808"/>
            <a:ext cx="4572000" cy="50183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216000" rIns="216000" bIns="216000" rtlCol="0" anchor="t" anchorCtr="0"/>
          <a:lstStyle/>
          <a:p>
            <a:r>
              <a:rPr lang="en-US" altLang="ko-KR" sz="2000" dirty="0">
                <a:solidFill>
                  <a:schemeClr val="tx1"/>
                </a:solidFill>
              </a:rPr>
              <a:t>&lt;body&gt;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&lt;h3&gt;</a:t>
            </a:r>
            <a:r>
              <a:rPr lang="ko-KR" altLang="en-US" sz="2000" dirty="0">
                <a:solidFill>
                  <a:schemeClr val="tx1"/>
                </a:solidFill>
              </a:rPr>
              <a:t>고양이 품종</a:t>
            </a:r>
            <a:r>
              <a:rPr lang="en-US" altLang="ko-KR" sz="2000" dirty="0">
                <a:solidFill>
                  <a:schemeClr val="tx1"/>
                </a:solidFill>
              </a:rPr>
              <a:t>&lt;/h3&gt;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</a:t>
            </a:r>
            <a:r>
              <a:rPr lang="en-US" altLang="ko-KR" sz="2000" dirty="0" err="1">
                <a:solidFill>
                  <a:schemeClr val="tx1"/>
                </a:solidFill>
              </a:rPr>
              <a:t>ul</a:t>
            </a:r>
            <a:r>
              <a:rPr lang="en-US" altLang="ko-KR" sz="2000" dirty="0">
                <a:solidFill>
                  <a:schemeClr val="tx1"/>
                </a:solidFill>
              </a:rPr>
              <a:t>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&lt;li&gt;&lt;a </a:t>
            </a:r>
            <a:r>
              <a:rPr lang="en-US" altLang="ko-KR" sz="2000" dirty="0" err="1">
                <a:solidFill>
                  <a:schemeClr val="tx1"/>
                </a:solidFill>
              </a:rPr>
              <a:t>href</a:t>
            </a:r>
            <a:r>
              <a:rPr lang="en-US" altLang="ko-KR" sz="2000" dirty="0">
                <a:solidFill>
                  <a:schemeClr val="tx1"/>
                </a:solidFill>
              </a:rPr>
              <a:t>="#"&gt;</a:t>
            </a:r>
            <a:r>
              <a:rPr lang="ko-KR" altLang="en-US" sz="2000" dirty="0">
                <a:solidFill>
                  <a:schemeClr val="tx1"/>
                </a:solidFill>
              </a:rPr>
              <a:t>아메리카 </a:t>
            </a:r>
            <a:r>
              <a:rPr lang="ko-KR" altLang="en-US" sz="2000" dirty="0" err="1">
                <a:solidFill>
                  <a:schemeClr val="tx1"/>
                </a:solidFill>
              </a:rPr>
              <a:t>쇼트헤어</a:t>
            </a:r>
            <a:r>
              <a:rPr lang="en-US" altLang="ko-KR" sz="2000" dirty="0">
                <a:solidFill>
                  <a:schemeClr val="tx1"/>
                </a:solidFill>
              </a:rPr>
              <a:t>&lt;/a&gt;&lt;/li&gt;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&lt;li&gt;&lt;a </a:t>
            </a:r>
            <a:r>
              <a:rPr lang="en-US" altLang="ko-KR" sz="2000" dirty="0" err="1">
                <a:solidFill>
                  <a:schemeClr val="tx1"/>
                </a:solidFill>
              </a:rPr>
              <a:t>href</a:t>
            </a:r>
            <a:r>
              <a:rPr lang="en-US" altLang="ko-KR" sz="2000" dirty="0">
                <a:solidFill>
                  <a:schemeClr val="tx1"/>
                </a:solidFill>
              </a:rPr>
              <a:t>="#"&gt;</a:t>
            </a:r>
            <a:r>
              <a:rPr lang="ko-KR" altLang="en-US" sz="2000" dirty="0">
                <a:solidFill>
                  <a:schemeClr val="tx1"/>
                </a:solidFill>
              </a:rPr>
              <a:t>페르시아 고양이</a:t>
            </a:r>
            <a:r>
              <a:rPr lang="en-US" altLang="ko-KR" sz="2000" dirty="0">
                <a:solidFill>
                  <a:schemeClr val="tx1"/>
                </a:solidFill>
              </a:rPr>
              <a:t>&lt;/a&gt;&lt;/li&gt;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&lt;li&gt;&lt;a </a:t>
            </a:r>
            <a:r>
              <a:rPr lang="en-US" altLang="ko-KR" sz="2000" dirty="0" err="1">
                <a:solidFill>
                  <a:schemeClr val="tx1"/>
                </a:solidFill>
              </a:rPr>
              <a:t>href</a:t>
            </a:r>
            <a:r>
              <a:rPr lang="en-US" altLang="ko-KR" sz="2000" dirty="0">
                <a:solidFill>
                  <a:schemeClr val="tx1"/>
                </a:solidFill>
              </a:rPr>
              <a:t>="#"&gt;</a:t>
            </a:r>
            <a:r>
              <a:rPr lang="ko-KR" altLang="en-US" sz="2000" dirty="0">
                <a:solidFill>
                  <a:schemeClr val="tx1"/>
                </a:solidFill>
              </a:rPr>
              <a:t>샴 고양이</a:t>
            </a:r>
            <a:r>
              <a:rPr lang="en-US" altLang="ko-KR" sz="2000" dirty="0">
                <a:solidFill>
                  <a:schemeClr val="tx1"/>
                </a:solidFill>
              </a:rPr>
              <a:t>&lt;/a&gt;&lt;/li&gt;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&lt;/</a:t>
            </a:r>
            <a:r>
              <a:rPr lang="en-US" altLang="ko-KR" sz="2000" dirty="0" err="1">
                <a:solidFill>
                  <a:schemeClr val="tx1"/>
                </a:solidFill>
              </a:rPr>
              <a:t>ul</a:t>
            </a:r>
            <a:r>
              <a:rPr lang="en-US" altLang="ko-KR" sz="2000" dirty="0">
                <a:solidFill>
                  <a:schemeClr val="tx1"/>
                </a:solidFill>
              </a:rPr>
              <a:t>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&lt;/body&gt;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&lt;/html&gt;</a:t>
            </a:r>
          </a:p>
        </p:txBody>
      </p:sp>
    </p:spTree>
    <p:extLst>
      <p:ext uri="{BB962C8B-B14F-4D97-AF65-F5344CB8AC3E}">
        <p14:creationId xmlns:p14="http://schemas.microsoft.com/office/powerpoint/2010/main" val="350404050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/>
        </p:nvCxnSpPr>
        <p:spPr>
          <a:xfrm>
            <a:off x="0" y="972589"/>
            <a:ext cx="12192000" cy="0"/>
          </a:xfrm>
          <a:prstGeom prst="line">
            <a:avLst/>
          </a:prstGeom>
          <a:ln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10438015" y="914400"/>
            <a:ext cx="1753985" cy="74815"/>
          </a:xfrm>
          <a:prstGeom prst="rect">
            <a:avLst/>
          </a:prstGeom>
          <a:solidFill>
            <a:srgbClr val="FF0D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773083" y="266007"/>
            <a:ext cx="62248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ex4-10.html</a:t>
            </a:r>
            <a:r>
              <a:rPr lang="ko-KR" altLang="en-US" sz="3200" dirty="0"/>
              <a:t>의 실행 결과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2429" y="2719041"/>
            <a:ext cx="5486400" cy="260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22300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/>
        </p:nvCxnSpPr>
        <p:spPr>
          <a:xfrm>
            <a:off x="0" y="972589"/>
            <a:ext cx="12192000" cy="0"/>
          </a:xfrm>
          <a:prstGeom prst="line">
            <a:avLst/>
          </a:prstGeom>
          <a:ln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10438015" y="914400"/>
            <a:ext cx="1753985" cy="74815"/>
          </a:xfrm>
          <a:prstGeom prst="rect">
            <a:avLst/>
          </a:prstGeom>
          <a:solidFill>
            <a:srgbClr val="FF0D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773083" y="266007"/>
            <a:ext cx="62248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구글 폰트 사이트</a:t>
            </a:r>
          </a:p>
        </p:txBody>
      </p:sp>
      <p:graphicFrame>
        <p:nvGraphicFramePr>
          <p:cNvPr id="6" name="개체 5"/>
          <p:cNvGraphicFramePr>
            <a:graphicFrameLocks noChangeAspect="1"/>
          </p:cNvGraphicFramePr>
          <p:nvPr/>
        </p:nvGraphicFramePr>
        <p:xfrm>
          <a:off x="2658226" y="1390680"/>
          <a:ext cx="6552276" cy="51386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2" imgW="7822080" imgH="6133320" progId="Photoshop.Image.13">
                  <p:embed/>
                </p:oleObj>
              </mc:Choice>
              <mc:Fallback>
                <p:oleObj name="Image" r:id="rId2" imgW="7822080" imgH="6133320" progId="Photoshop.Image.13">
                  <p:embed/>
                  <p:pic>
                    <p:nvPicPr>
                      <p:cNvPr id="6" name="개체 5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658226" y="1390680"/>
                        <a:ext cx="6552276" cy="513862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04959674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/>
        </p:nvCxnSpPr>
        <p:spPr>
          <a:xfrm>
            <a:off x="0" y="972589"/>
            <a:ext cx="12192000" cy="0"/>
          </a:xfrm>
          <a:prstGeom prst="line">
            <a:avLst/>
          </a:prstGeom>
          <a:ln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10438015" y="914400"/>
            <a:ext cx="1753985" cy="74815"/>
          </a:xfrm>
          <a:prstGeom prst="rect">
            <a:avLst/>
          </a:prstGeom>
          <a:solidFill>
            <a:srgbClr val="FF0D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773083" y="266007"/>
            <a:ext cx="79883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웹 폰트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946377" y="1656808"/>
            <a:ext cx="9491637" cy="50183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216000" rIns="216000" bIns="216000" rtlCol="0" anchor="t" anchorCtr="0"/>
          <a:lstStyle/>
          <a:p>
            <a:r>
              <a:rPr lang="en-US" altLang="ko-KR" sz="2000" dirty="0">
                <a:solidFill>
                  <a:schemeClr val="tx1"/>
                </a:solidFill>
              </a:rPr>
              <a:t>&lt;!DOCTYPE html&gt;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&lt;html&gt;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&lt;head&gt;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&lt;meta charset="utf-8"&gt;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&lt;link </a:t>
            </a:r>
            <a:r>
              <a:rPr lang="en-US" altLang="ko-KR" sz="2000" dirty="0" err="1">
                <a:solidFill>
                  <a:schemeClr val="tx1"/>
                </a:solidFill>
              </a:rPr>
              <a:t>href</a:t>
            </a:r>
            <a:r>
              <a:rPr lang="en-US" altLang="ko-KR" sz="2000" dirty="0">
                <a:solidFill>
                  <a:schemeClr val="tx1"/>
                </a:solidFill>
              </a:rPr>
              <a:t>="https://fonts.googleapis.com/css2?family=</a:t>
            </a:r>
            <a:r>
              <a:rPr lang="en-US" altLang="ko-KR" sz="2000" dirty="0" err="1">
                <a:solidFill>
                  <a:schemeClr val="tx1"/>
                </a:solidFill>
              </a:rPr>
              <a:t>Nanum+Gothic&amp;family</a:t>
            </a:r>
            <a:r>
              <a:rPr lang="en-US" altLang="ko-KR" sz="2000" dirty="0">
                <a:solidFill>
                  <a:schemeClr val="tx1"/>
                </a:solidFill>
              </a:rPr>
              <a:t>=Noto+Sans+KR:wght@300&amp;family=Roboto:ital,wght@1,100&amp;display=swap" </a:t>
            </a:r>
            <a:r>
              <a:rPr lang="en-US" altLang="ko-KR" sz="2000" dirty="0" err="1">
                <a:solidFill>
                  <a:schemeClr val="tx1"/>
                </a:solidFill>
              </a:rPr>
              <a:t>rel</a:t>
            </a:r>
            <a:r>
              <a:rPr lang="en-US" altLang="ko-KR" sz="2000" dirty="0">
                <a:solidFill>
                  <a:schemeClr val="tx1"/>
                </a:solidFill>
              </a:rPr>
              <a:t>="stylesheet"&gt;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&lt;link </a:t>
            </a:r>
            <a:r>
              <a:rPr lang="en-US" altLang="ko-KR" sz="2000" dirty="0" err="1">
                <a:solidFill>
                  <a:schemeClr val="tx1"/>
                </a:solidFill>
              </a:rPr>
              <a:t>href</a:t>
            </a:r>
            <a:r>
              <a:rPr lang="en-US" altLang="ko-KR" sz="2000" dirty="0">
                <a:solidFill>
                  <a:schemeClr val="tx1"/>
                </a:solidFill>
              </a:rPr>
              <a:t>="https://fonts.googleapis.com/css2?family=Noto+Sans+KR:wght@300&amp;display=swap" </a:t>
            </a:r>
            <a:r>
              <a:rPr lang="en-US" altLang="ko-KR" sz="2000" dirty="0" err="1">
                <a:solidFill>
                  <a:schemeClr val="tx1"/>
                </a:solidFill>
              </a:rPr>
              <a:t>rel</a:t>
            </a:r>
            <a:r>
              <a:rPr lang="en-US" altLang="ko-KR" sz="2000" dirty="0">
                <a:solidFill>
                  <a:schemeClr val="tx1"/>
                </a:solidFill>
              </a:rPr>
              <a:t>="stylesheet"&gt;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&lt;style&gt;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body { font-family: '</a:t>
            </a:r>
            <a:r>
              <a:rPr lang="en-US" altLang="ko-KR" sz="2000" dirty="0" err="1">
                <a:solidFill>
                  <a:schemeClr val="tx1"/>
                </a:solidFill>
              </a:rPr>
              <a:t>Nanum</a:t>
            </a:r>
            <a:r>
              <a:rPr lang="en-US" altLang="ko-KR" sz="2000" dirty="0">
                <a:solidFill>
                  <a:schemeClr val="tx1"/>
                </a:solidFill>
              </a:rPr>
              <a:t> Gothic'; }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&lt;/style&gt;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&lt;/head&gt;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56210" y="1002954"/>
            <a:ext cx="2434273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2400" dirty="0"/>
              <a:t> ex4-11.html</a:t>
            </a:r>
          </a:p>
        </p:txBody>
      </p:sp>
    </p:spTree>
    <p:extLst>
      <p:ext uri="{BB962C8B-B14F-4D97-AF65-F5344CB8AC3E}">
        <p14:creationId xmlns:p14="http://schemas.microsoft.com/office/powerpoint/2010/main" val="1443759115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/>
        </p:nvCxnSpPr>
        <p:spPr>
          <a:xfrm>
            <a:off x="0" y="972589"/>
            <a:ext cx="12192000" cy="0"/>
          </a:xfrm>
          <a:prstGeom prst="line">
            <a:avLst/>
          </a:prstGeom>
          <a:ln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10438015" y="914400"/>
            <a:ext cx="1753985" cy="74815"/>
          </a:xfrm>
          <a:prstGeom prst="rect">
            <a:avLst/>
          </a:prstGeom>
          <a:solidFill>
            <a:srgbClr val="FF0D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137569" y="1465615"/>
            <a:ext cx="9491637" cy="50183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216000" rIns="216000" bIns="216000" rtlCol="0" anchor="t" anchorCtr="0"/>
          <a:lstStyle/>
          <a:p>
            <a:r>
              <a:rPr lang="en-US" altLang="ko-KR" sz="2000" dirty="0">
                <a:solidFill>
                  <a:schemeClr val="tx1"/>
                </a:solidFill>
              </a:rPr>
              <a:t>&lt;body&gt;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&lt;h3&gt;</a:t>
            </a:r>
            <a:r>
              <a:rPr lang="ko-KR" altLang="en-US" sz="2000" dirty="0">
                <a:solidFill>
                  <a:schemeClr val="tx1"/>
                </a:solidFill>
              </a:rPr>
              <a:t>웹 폰트 사용 예</a:t>
            </a:r>
            <a:r>
              <a:rPr lang="en-US" altLang="ko-KR" sz="2000" dirty="0">
                <a:solidFill>
                  <a:schemeClr val="tx1"/>
                </a:solidFill>
              </a:rPr>
              <a:t>(</a:t>
            </a:r>
            <a:r>
              <a:rPr lang="ko-KR" altLang="en-US" sz="2000" dirty="0">
                <a:solidFill>
                  <a:schemeClr val="tx1"/>
                </a:solidFill>
              </a:rPr>
              <a:t>나눔 고딕</a:t>
            </a:r>
            <a:r>
              <a:rPr lang="en-US" altLang="ko-KR" sz="2000" dirty="0">
                <a:solidFill>
                  <a:schemeClr val="tx1"/>
                </a:solidFill>
              </a:rPr>
              <a:t>)&lt;/h3&gt;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&lt;p&gt;</a:t>
            </a:r>
            <a:r>
              <a:rPr lang="ko-KR" altLang="en-US" sz="2000" dirty="0">
                <a:solidFill>
                  <a:schemeClr val="tx1"/>
                </a:solidFill>
              </a:rPr>
              <a:t>안녕하세요</a:t>
            </a:r>
            <a:r>
              <a:rPr lang="en-US" altLang="ko-KR" sz="2000" dirty="0">
                <a:solidFill>
                  <a:schemeClr val="tx1"/>
                </a:solidFill>
              </a:rPr>
              <a:t>. </a:t>
            </a:r>
            <a:r>
              <a:rPr lang="ko-KR" altLang="en-US" sz="2000" dirty="0">
                <a:solidFill>
                  <a:schemeClr val="tx1"/>
                </a:solidFill>
              </a:rPr>
              <a:t>반갑습니다</a:t>
            </a:r>
            <a:r>
              <a:rPr lang="en-US" altLang="ko-KR" sz="2000" dirty="0">
                <a:solidFill>
                  <a:schemeClr val="tx1"/>
                </a:solidFill>
              </a:rPr>
              <a:t>.(</a:t>
            </a:r>
            <a:r>
              <a:rPr lang="ko-KR" altLang="en-US" sz="2000" dirty="0">
                <a:solidFill>
                  <a:schemeClr val="tx1"/>
                </a:solidFill>
              </a:rPr>
              <a:t>나눔 고딕</a:t>
            </a:r>
            <a:r>
              <a:rPr lang="en-US" altLang="ko-KR" sz="2000" dirty="0">
                <a:solidFill>
                  <a:schemeClr val="tx1"/>
                </a:solidFill>
              </a:rPr>
              <a:t>)&lt;/p&gt;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&lt;p style="font-family: 'Noto Sans KR';"&gt;</a:t>
            </a:r>
            <a:r>
              <a:rPr lang="ko-KR" altLang="en-US" sz="2000" dirty="0">
                <a:solidFill>
                  <a:schemeClr val="tx1"/>
                </a:solidFill>
              </a:rPr>
              <a:t>안녕하세요</a:t>
            </a:r>
            <a:r>
              <a:rPr lang="en-US" altLang="ko-KR" sz="2000" dirty="0">
                <a:solidFill>
                  <a:schemeClr val="tx1"/>
                </a:solidFill>
              </a:rPr>
              <a:t>. </a:t>
            </a:r>
            <a:r>
              <a:rPr lang="ko-KR" altLang="en-US" sz="2000" dirty="0">
                <a:solidFill>
                  <a:schemeClr val="tx1"/>
                </a:solidFill>
              </a:rPr>
              <a:t>반갑습니다</a:t>
            </a:r>
            <a:r>
              <a:rPr lang="en-US" altLang="ko-KR" sz="2000" dirty="0">
                <a:solidFill>
                  <a:schemeClr val="tx1"/>
                </a:solidFill>
              </a:rPr>
              <a:t>.(</a:t>
            </a:r>
            <a:r>
              <a:rPr lang="ko-KR" altLang="en-US" sz="2000" dirty="0" err="1">
                <a:solidFill>
                  <a:schemeClr val="tx1"/>
                </a:solidFill>
              </a:rPr>
              <a:t>노토</a:t>
            </a:r>
            <a:r>
              <a:rPr lang="ko-KR" altLang="en-US" sz="2000" dirty="0">
                <a:solidFill>
                  <a:schemeClr val="tx1"/>
                </a:solidFill>
              </a:rPr>
              <a:t> </a:t>
            </a:r>
            <a:r>
              <a:rPr lang="ko-KR" altLang="en-US" sz="2000" dirty="0" err="1">
                <a:solidFill>
                  <a:schemeClr val="tx1"/>
                </a:solidFill>
              </a:rPr>
              <a:t>산스</a:t>
            </a:r>
            <a:r>
              <a:rPr lang="en-US" altLang="ko-KR" sz="2000" dirty="0">
                <a:solidFill>
                  <a:schemeClr val="tx1"/>
                </a:solidFill>
              </a:rPr>
              <a:t>)&lt;/p&gt;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&lt;p style="font-family: '</a:t>
            </a:r>
            <a:r>
              <a:rPr lang="ko-KR" altLang="en-US" sz="2000" dirty="0" err="1">
                <a:solidFill>
                  <a:schemeClr val="tx1"/>
                </a:solidFill>
              </a:rPr>
              <a:t>맑은고딕</a:t>
            </a:r>
            <a:r>
              <a:rPr lang="en-US" altLang="ko-KR" sz="2000" dirty="0">
                <a:solidFill>
                  <a:schemeClr val="tx1"/>
                </a:solidFill>
              </a:rPr>
              <a:t>';"&gt;</a:t>
            </a:r>
            <a:r>
              <a:rPr lang="ko-KR" altLang="en-US" sz="2000" dirty="0">
                <a:solidFill>
                  <a:schemeClr val="tx1"/>
                </a:solidFill>
              </a:rPr>
              <a:t>안녕하세요</a:t>
            </a:r>
            <a:r>
              <a:rPr lang="en-US" altLang="ko-KR" sz="2000" dirty="0">
                <a:solidFill>
                  <a:schemeClr val="tx1"/>
                </a:solidFill>
              </a:rPr>
              <a:t>. </a:t>
            </a:r>
            <a:r>
              <a:rPr lang="ko-KR" altLang="en-US" sz="2000" dirty="0">
                <a:solidFill>
                  <a:schemeClr val="tx1"/>
                </a:solidFill>
              </a:rPr>
              <a:t>반갑습니다</a:t>
            </a:r>
            <a:r>
              <a:rPr lang="en-US" altLang="ko-KR" sz="2000" dirty="0">
                <a:solidFill>
                  <a:schemeClr val="tx1"/>
                </a:solidFill>
              </a:rPr>
              <a:t>.(</a:t>
            </a:r>
            <a:r>
              <a:rPr lang="ko-KR" altLang="en-US" sz="2000" dirty="0">
                <a:solidFill>
                  <a:schemeClr val="tx1"/>
                </a:solidFill>
              </a:rPr>
              <a:t>맑은 고딕</a:t>
            </a:r>
            <a:r>
              <a:rPr lang="en-US" altLang="ko-KR" sz="2000" dirty="0">
                <a:solidFill>
                  <a:schemeClr val="tx1"/>
                </a:solidFill>
              </a:rPr>
              <a:t>)&lt;/p&gt;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&lt;p style="font-family: '</a:t>
            </a:r>
            <a:r>
              <a:rPr lang="ko-KR" altLang="en-US" sz="2000" dirty="0">
                <a:solidFill>
                  <a:schemeClr val="tx1"/>
                </a:solidFill>
              </a:rPr>
              <a:t>돋움</a:t>
            </a:r>
            <a:r>
              <a:rPr lang="en-US" altLang="ko-KR" sz="2000" dirty="0">
                <a:solidFill>
                  <a:schemeClr val="tx1"/>
                </a:solidFill>
              </a:rPr>
              <a:t>';"&gt;</a:t>
            </a:r>
            <a:r>
              <a:rPr lang="ko-KR" altLang="en-US" sz="2000" dirty="0">
                <a:solidFill>
                  <a:schemeClr val="tx1"/>
                </a:solidFill>
              </a:rPr>
              <a:t>안녕하세요</a:t>
            </a:r>
            <a:r>
              <a:rPr lang="en-US" altLang="ko-KR" sz="2000" dirty="0">
                <a:solidFill>
                  <a:schemeClr val="tx1"/>
                </a:solidFill>
              </a:rPr>
              <a:t>. </a:t>
            </a:r>
            <a:r>
              <a:rPr lang="ko-KR" altLang="en-US" sz="2000" dirty="0">
                <a:solidFill>
                  <a:schemeClr val="tx1"/>
                </a:solidFill>
              </a:rPr>
              <a:t>반갑습니다</a:t>
            </a:r>
            <a:r>
              <a:rPr lang="en-US" altLang="ko-KR" sz="2000" dirty="0">
                <a:solidFill>
                  <a:schemeClr val="tx1"/>
                </a:solidFill>
              </a:rPr>
              <a:t>.(</a:t>
            </a:r>
            <a:r>
              <a:rPr lang="ko-KR" altLang="en-US" sz="2000" dirty="0">
                <a:solidFill>
                  <a:schemeClr val="tx1"/>
                </a:solidFill>
              </a:rPr>
              <a:t>돋움</a:t>
            </a:r>
            <a:r>
              <a:rPr lang="en-US" altLang="ko-KR" sz="2000" dirty="0">
                <a:solidFill>
                  <a:schemeClr val="tx1"/>
                </a:solidFill>
              </a:rPr>
              <a:t>)&lt;/p&gt;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&lt;p style="font-family: '</a:t>
            </a:r>
            <a:r>
              <a:rPr lang="ko-KR" altLang="en-US" sz="2000" dirty="0">
                <a:solidFill>
                  <a:schemeClr val="tx1"/>
                </a:solidFill>
              </a:rPr>
              <a:t>굴림</a:t>
            </a:r>
            <a:r>
              <a:rPr lang="en-US" altLang="ko-KR" sz="2000" dirty="0">
                <a:solidFill>
                  <a:schemeClr val="tx1"/>
                </a:solidFill>
              </a:rPr>
              <a:t>';"&gt;</a:t>
            </a:r>
            <a:r>
              <a:rPr lang="ko-KR" altLang="en-US" sz="2000" dirty="0">
                <a:solidFill>
                  <a:schemeClr val="tx1"/>
                </a:solidFill>
              </a:rPr>
              <a:t>안녕하세요</a:t>
            </a:r>
            <a:r>
              <a:rPr lang="en-US" altLang="ko-KR" sz="2000" dirty="0">
                <a:solidFill>
                  <a:schemeClr val="tx1"/>
                </a:solidFill>
              </a:rPr>
              <a:t>. </a:t>
            </a:r>
            <a:r>
              <a:rPr lang="ko-KR" altLang="en-US" sz="2000" dirty="0">
                <a:solidFill>
                  <a:schemeClr val="tx1"/>
                </a:solidFill>
              </a:rPr>
              <a:t>반갑습니다</a:t>
            </a:r>
            <a:r>
              <a:rPr lang="en-US" altLang="ko-KR" sz="2000" dirty="0">
                <a:solidFill>
                  <a:schemeClr val="tx1"/>
                </a:solidFill>
              </a:rPr>
              <a:t>.(</a:t>
            </a:r>
            <a:r>
              <a:rPr lang="ko-KR" altLang="en-US" sz="2000" dirty="0">
                <a:solidFill>
                  <a:schemeClr val="tx1"/>
                </a:solidFill>
              </a:rPr>
              <a:t>굴림</a:t>
            </a:r>
            <a:r>
              <a:rPr lang="en-US" altLang="ko-KR" sz="2000" dirty="0">
                <a:solidFill>
                  <a:schemeClr val="tx1"/>
                </a:solidFill>
              </a:rPr>
              <a:t>)&lt;/p&gt;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&lt;p style="font-family: '</a:t>
            </a:r>
            <a:r>
              <a:rPr lang="ko-KR" altLang="en-US" sz="2000" dirty="0">
                <a:solidFill>
                  <a:schemeClr val="tx1"/>
                </a:solidFill>
              </a:rPr>
              <a:t>바탕</a:t>
            </a:r>
            <a:r>
              <a:rPr lang="en-US" altLang="ko-KR" sz="2000" dirty="0">
                <a:solidFill>
                  <a:schemeClr val="tx1"/>
                </a:solidFill>
              </a:rPr>
              <a:t>';"&gt;</a:t>
            </a:r>
            <a:r>
              <a:rPr lang="ko-KR" altLang="en-US" sz="2000" dirty="0">
                <a:solidFill>
                  <a:schemeClr val="tx1"/>
                </a:solidFill>
              </a:rPr>
              <a:t>안녕하세요</a:t>
            </a:r>
            <a:r>
              <a:rPr lang="en-US" altLang="ko-KR" sz="2000" dirty="0">
                <a:solidFill>
                  <a:schemeClr val="tx1"/>
                </a:solidFill>
              </a:rPr>
              <a:t>. </a:t>
            </a:r>
            <a:r>
              <a:rPr lang="ko-KR" altLang="en-US" sz="2000" dirty="0">
                <a:solidFill>
                  <a:schemeClr val="tx1"/>
                </a:solidFill>
              </a:rPr>
              <a:t>반갑습니다</a:t>
            </a:r>
            <a:r>
              <a:rPr lang="en-US" altLang="ko-KR" sz="2000" dirty="0">
                <a:solidFill>
                  <a:schemeClr val="tx1"/>
                </a:solidFill>
              </a:rPr>
              <a:t>.(</a:t>
            </a:r>
            <a:r>
              <a:rPr lang="ko-KR" altLang="en-US" sz="2000" dirty="0">
                <a:solidFill>
                  <a:schemeClr val="tx1"/>
                </a:solidFill>
              </a:rPr>
              <a:t>바탕</a:t>
            </a:r>
            <a:r>
              <a:rPr lang="en-US" altLang="ko-KR" sz="2000" dirty="0">
                <a:solidFill>
                  <a:schemeClr val="tx1"/>
                </a:solidFill>
              </a:rPr>
              <a:t>)&lt;/p&gt;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&lt;/body&gt;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&lt;/html&gt;</a:t>
            </a:r>
          </a:p>
        </p:txBody>
      </p:sp>
    </p:spTree>
    <p:extLst>
      <p:ext uri="{BB962C8B-B14F-4D97-AF65-F5344CB8AC3E}">
        <p14:creationId xmlns:p14="http://schemas.microsoft.com/office/powerpoint/2010/main" val="418255375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/>
        </p:nvCxnSpPr>
        <p:spPr>
          <a:xfrm>
            <a:off x="0" y="972589"/>
            <a:ext cx="12192000" cy="0"/>
          </a:xfrm>
          <a:prstGeom prst="line">
            <a:avLst/>
          </a:prstGeom>
          <a:ln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10438015" y="914400"/>
            <a:ext cx="1753985" cy="74815"/>
          </a:xfrm>
          <a:prstGeom prst="rect">
            <a:avLst/>
          </a:prstGeom>
          <a:solidFill>
            <a:srgbClr val="FF0D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773083" y="266007"/>
            <a:ext cx="62248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ex4-11.html</a:t>
            </a:r>
            <a:r>
              <a:rPr lang="ko-KR" altLang="en-US" sz="3200" dirty="0"/>
              <a:t>의 실행 결과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9302" y="1937471"/>
            <a:ext cx="5486400" cy="3648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448103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타원 19"/>
          <p:cNvSpPr/>
          <p:nvPr/>
        </p:nvSpPr>
        <p:spPr>
          <a:xfrm>
            <a:off x="6492583" y="1647139"/>
            <a:ext cx="1418253" cy="1418253"/>
          </a:xfrm>
          <a:prstGeom prst="ellipse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7551887" y="2009153"/>
            <a:ext cx="3507763" cy="712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4000"/>
              <a:t>박스 모델</a:t>
            </a:r>
            <a:endParaRPr lang="ko-KR" altLang="en-US" sz="4000" dirty="0"/>
          </a:p>
        </p:txBody>
      </p:sp>
      <p:sp>
        <p:nvSpPr>
          <p:cNvPr id="10" name="TextBox 9"/>
          <p:cNvSpPr txBox="1"/>
          <p:nvPr/>
        </p:nvSpPr>
        <p:spPr>
          <a:xfrm>
            <a:off x="7759498" y="3072964"/>
            <a:ext cx="3300152" cy="18876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3500"/>
              </a:lnSpc>
            </a:pPr>
            <a:r>
              <a:rPr lang="en-US" altLang="ko-KR" sz="2000" dirty="0"/>
              <a:t>5.1 </a:t>
            </a:r>
            <a:r>
              <a:rPr lang="ko-KR" altLang="en-US" sz="2000" dirty="0"/>
              <a:t>박스 모델이란</a:t>
            </a:r>
            <a:r>
              <a:rPr lang="en-US" altLang="ko-KR" sz="2000" dirty="0"/>
              <a:t>?</a:t>
            </a:r>
          </a:p>
          <a:p>
            <a:pPr algn="r">
              <a:lnSpc>
                <a:spcPts val="3500"/>
              </a:lnSpc>
            </a:pPr>
            <a:r>
              <a:rPr lang="en-US" altLang="ko-KR" sz="2000" dirty="0"/>
              <a:t>5.2 </a:t>
            </a:r>
            <a:r>
              <a:rPr lang="ko-KR" altLang="en-US" sz="2000" dirty="0"/>
              <a:t>경계선</a:t>
            </a:r>
            <a:endParaRPr lang="en-US" altLang="ko-KR" sz="2000" dirty="0"/>
          </a:p>
          <a:p>
            <a:pPr algn="r">
              <a:lnSpc>
                <a:spcPts val="3500"/>
              </a:lnSpc>
            </a:pPr>
            <a:r>
              <a:rPr lang="en-US" altLang="ko-KR" sz="2000" dirty="0"/>
              <a:t>5.3 </a:t>
            </a:r>
            <a:r>
              <a:rPr lang="ko-KR" altLang="en-US" sz="2000" dirty="0"/>
              <a:t>마진과 패딩</a:t>
            </a:r>
            <a:endParaRPr lang="en-US" altLang="ko-KR" sz="2000" dirty="0"/>
          </a:p>
          <a:p>
            <a:pPr algn="r">
              <a:lnSpc>
                <a:spcPts val="3500"/>
              </a:lnSpc>
            </a:pPr>
            <a:r>
              <a:rPr lang="en-US" altLang="ko-KR" sz="2000" dirty="0"/>
              <a:t>5.4 </a:t>
            </a:r>
            <a:r>
              <a:rPr lang="ko-KR" altLang="en-US" sz="2000" dirty="0"/>
              <a:t>박스 관련 속성</a:t>
            </a:r>
            <a:endParaRPr lang="en-US" altLang="ko-KR" sz="2000" dirty="0"/>
          </a:p>
        </p:txBody>
      </p:sp>
      <p:sp>
        <p:nvSpPr>
          <p:cNvPr id="18" name="타원 17"/>
          <p:cNvSpPr/>
          <p:nvPr/>
        </p:nvSpPr>
        <p:spPr>
          <a:xfrm>
            <a:off x="6700190" y="1836084"/>
            <a:ext cx="1024035" cy="102403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>
                <a:solidFill>
                  <a:srgbClr val="FF0D5A"/>
                </a:solidFill>
              </a:rPr>
              <a:t>05</a:t>
            </a:r>
            <a:endParaRPr lang="ko-KR" altLang="en-US" sz="3600" b="1" dirty="0">
              <a:solidFill>
                <a:srgbClr val="FF0D5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98011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/>
        </p:nvCxnSpPr>
        <p:spPr>
          <a:xfrm>
            <a:off x="0" y="972589"/>
            <a:ext cx="12192000" cy="0"/>
          </a:xfrm>
          <a:prstGeom prst="line">
            <a:avLst/>
          </a:prstGeom>
          <a:ln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10438015" y="914400"/>
            <a:ext cx="1753985" cy="74815"/>
          </a:xfrm>
          <a:prstGeom prst="rect">
            <a:avLst/>
          </a:prstGeom>
          <a:solidFill>
            <a:srgbClr val="FF0D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773083" y="266007"/>
            <a:ext cx="77364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ex1-2.html</a:t>
            </a:r>
            <a:r>
              <a:rPr lang="ko-KR" altLang="en-US" sz="3200" dirty="0"/>
              <a:t>의 실행 결과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400" y="2590800"/>
            <a:ext cx="6553200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466037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/>
        </p:nvCxnSpPr>
        <p:spPr>
          <a:xfrm>
            <a:off x="0" y="972589"/>
            <a:ext cx="12192000" cy="0"/>
          </a:xfrm>
          <a:prstGeom prst="line">
            <a:avLst/>
          </a:prstGeom>
          <a:ln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10438015" y="914400"/>
            <a:ext cx="1753985" cy="74815"/>
          </a:xfrm>
          <a:prstGeom prst="rect">
            <a:avLst/>
          </a:prstGeom>
          <a:solidFill>
            <a:srgbClr val="FF0D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773083" y="266007"/>
            <a:ext cx="79883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박스 모델의 </a:t>
            </a:r>
            <a:r>
              <a:rPr lang="en-US" altLang="ko-KR" sz="3200" dirty="0"/>
              <a:t>3</a:t>
            </a:r>
            <a:r>
              <a:rPr lang="ko-KR" altLang="en-US" sz="3200" dirty="0"/>
              <a:t>가지 구성 요소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946378" y="1656808"/>
            <a:ext cx="5155164" cy="50183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216000" rIns="216000" bIns="216000" rtlCol="0" anchor="t" anchorCtr="0"/>
          <a:lstStyle/>
          <a:p>
            <a:r>
              <a:rPr lang="en-US" altLang="ko-KR" sz="2000" dirty="0">
                <a:solidFill>
                  <a:schemeClr val="tx1"/>
                </a:solidFill>
              </a:rPr>
              <a:t>&lt;!DOCTYPE html&gt;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&lt;html&gt;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&lt;head&gt;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&lt;meta charset="utf-8"&gt;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&lt;style&gt;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p {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margin : 50px;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border: solid 10px green;	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padding: 30px;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}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&lt;/style&gt;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56210" y="1002954"/>
            <a:ext cx="2434273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2400" dirty="0"/>
              <a:t> ex5-1.html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6333025" y="1656808"/>
            <a:ext cx="5296480" cy="50183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216000" rIns="216000" bIns="216000" rtlCol="0" anchor="t" anchorCtr="0"/>
          <a:lstStyle/>
          <a:p>
            <a:r>
              <a:rPr lang="en-US" altLang="ko-KR" sz="2000" dirty="0">
                <a:solidFill>
                  <a:schemeClr val="tx1"/>
                </a:solidFill>
              </a:rPr>
              <a:t>&lt;body&gt;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&lt;p&gt;</a:t>
            </a:r>
            <a:r>
              <a:rPr lang="ko-KR" altLang="en-US" sz="2000" dirty="0">
                <a:solidFill>
                  <a:schemeClr val="tx1"/>
                </a:solidFill>
              </a:rPr>
              <a:t>웹 페이지에 있는 모든 </a:t>
            </a:r>
            <a:r>
              <a:rPr lang="en-US" altLang="ko-KR" sz="2000" dirty="0">
                <a:solidFill>
                  <a:schemeClr val="tx1"/>
                </a:solidFill>
              </a:rPr>
              <a:t>HTML </a:t>
            </a:r>
            <a:r>
              <a:rPr lang="ko-KR" altLang="en-US" sz="2000" dirty="0">
                <a:solidFill>
                  <a:schemeClr val="tx1"/>
                </a:solidFill>
              </a:rPr>
              <a:t>요소는 사각형 형태를 가지는 박스로 생각할 수 있다</a:t>
            </a:r>
            <a:r>
              <a:rPr lang="en-US" altLang="ko-KR" sz="2000" dirty="0">
                <a:solidFill>
                  <a:schemeClr val="tx1"/>
                </a:solidFill>
              </a:rPr>
              <a:t>. &lt;/p&gt;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&lt;/body&gt;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&lt;/html&gt;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031960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/>
        </p:nvCxnSpPr>
        <p:spPr>
          <a:xfrm>
            <a:off x="0" y="972589"/>
            <a:ext cx="12192000" cy="0"/>
          </a:xfrm>
          <a:prstGeom prst="line">
            <a:avLst/>
          </a:prstGeom>
          <a:ln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10438015" y="914400"/>
            <a:ext cx="1753985" cy="74815"/>
          </a:xfrm>
          <a:prstGeom prst="rect">
            <a:avLst/>
          </a:prstGeom>
          <a:solidFill>
            <a:srgbClr val="FF0D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773083" y="266007"/>
            <a:ext cx="62248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ex5-1.html</a:t>
            </a:r>
            <a:r>
              <a:rPr lang="ko-KR" altLang="en-US" sz="3200" dirty="0"/>
              <a:t>의 실행 결과</a:t>
            </a:r>
          </a:p>
        </p:txBody>
      </p:sp>
      <p:graphicFrame>
        <p:nvGraphicFramePr>
          <p:cNvPr id="8" name="개체 7"/>
          <p:cNvGraphicFramePr>
            <a:graphicFrameLocks noChangeAspect="1"/>
          </p:cNvGraphicFramePr>
          <p:nvPr/>
        </p:nvGraphicFramePr>
        <p:xfrm>
          <a:off x="2572543" y="2072900"/>
          <a:ext cx="7046913" cy="360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2" imgW="7047360" imgH="3606120" progId="Photoshop.Image.13">
                  <p:embed/>
                </p:oleObj>
              </mc:Choice>
              <mc:Fallback>
                <p:oleObj name="Image" r:id="rId2" imgW="7047360" imgH="3606120" progId="Photoshop.Image.13">
                  <p:embed/>
                  <p:pic>
                    <p:nvPicPr>
                      <p:cNvPr id="8" name="개체 7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572543" y="2072900"/>
                        <a:ext cx="7046913" cy="3606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62995650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/>
        </p:nvCxnSpPr>
        <p:spPr>
          <a:xfrm>
            <a:off x="0" y="972589"/>
            <a:ext cx="12192000" cy="0"/>
          </a:xfrm>
          <a:prstGeom prst="line">
            <a:avLst/>
          </a:prstGeom>
          <a:ln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10438015" y="914400"/>
            <a:ext cx="1753985" cy="74815"/>
          </a:xfrm>
          <a:prstGeom prst="rect">
            <a:avLst/>
          </a:prstGeom>
          <a:solidFill>
            <a:srgbClr val="FF0D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773083" y="266007"/>
            <a:ext cx="79883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박스 모델의 개념도</a:t>
            </a:r>
          </a:p>
        </p:txBody>
      </p:sp>
      <p:graphicFrame>
        <p:nvGraphicFramePr>
          <p:cNvPr id="10" name="개체 9"/>
          <p:cNvGraphicFramePr>
            <a:graphicFrameLocks noChangeAspect="1"/>
          </p:cNvGraphicFramePr>
          <p:nvPr/>
        </p:nvGraphicFramePr>
        <p:xfrm>
          <a:off x="2870085" y="2026257"/>
          <a:ext cx="6234113" cy="416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2" imgW="6234840" imgH="4164840" progId="Photoshop.Image.13">
                  <p:embed/>
                </p:oleObj>
              </mc:Choice>
              <mc:Fallback>
                <p:oleObj name="Image" r:id="rId2" imgW="6234840" imgH="4164840" progId="Photoshop.Image.13">
                  <p:embed/>
                  <p:pic>
                    <p:nvPicPr>
                      <p:cNvPr id="10" name="개체 9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870085" y="2026257"/>
                        <a:ext cx="6234113" cy="4165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62147877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/>
        </p:nvCxnSpPr>
        <p:spPr>
          <a:xfrm>
            <a:off x="0" y="972589"/>
            <a:ext cx="12192000" cy="0"/>
          </a:xfrm>
          <a:prstGeom prst="line">
            <a:avLst/>
          </a:prstGeom>
          <a:ln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10438015" y="914400"/>
            <a:ext cx="1753985" cy="74815"/>
          </a:xfrm>
          <a:prstGeom prst="rect">
            <a:avLst/>
          </a:prstGeom>
          <a:solidFill>
            <a:srgbClr val="FF0D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773083" y="232756"/>
            <a:ext cx="79883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경계선 그리기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946378" y="1656808"/>
            <a:ext cx="10117862" cy="467749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216000" rIns="216000" bIns="216000" rtlCol="0" anchor="t" anchorCtr="0"/>
          <a:lstStyle/>
          <a:p>
            <a:r>
              <a:rPr lang="en-US" altLang="ko-KR" sz="2000" dirty="0">
                <a:solidFill>
                  <a:schemeClr val="tx1"/>
                </a:solidFill>
              </a:rPr>
              <a:t>&lt;!DOCTYPE html&gt;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&lt;html&gt;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&lt;head&gt;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&lt;meta charset="utf-8"&gt;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&lt;/head&gt;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&lt;body&gt;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&lt;h3 style="border: solid 1px black;"&gt;</a:t>
            </a:r>
            <a:r>
              <a:rPr lang="ko-KR" altLang="en-US" sz="2000" dirty="0">
                <a:solidFill>
                  <a:schemeClr val="tx1"/>
                </a:solidFill>
              </a:rPr>
              <a:t>박스 모델이란</a:t>
            </a:r>
            <a:r>
              <a:rPr lang="en-US" altLang="ko-KR" sz="2000" dirty="0">
                <a:solidFill>
                  <a:schemeClr val="tx1"/>
                </a:solidFill>
              </a:rPr>
              <a:t>?&lt;/h3&gt;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&lt;h3 style="border: dotted 1px black;"&gt;</a:t>
            </a:r>
            <a:r>
              <a:rPr lang="ko-KR" altLang="en-US" sz="2000" dirty="0">
                <a:solidFill>
                  <a:schemeClr val="tx1"/>
                </a:solidFill>
              </a:rPr>
              <a:t>박스 모델이란</a:t>
            </a:r>
            <a:r>
              <a:rPr lang="en-US" altLang="ko-KR" sz="2000" dirty="0">
                <a:solidFill>
                  <a:schemeClr val="tx1"/>
                </a:solidFill>
              </a:rPr>
              <a:t>?&lt;/h3&gt;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&lt;h3 style="border: dashed 1px black;"&gt;</a:t>
            </a:r>
            <a:r>
              <a:rPr lang="ko-KR" altLang="en-US" sz="2000" dirty="0">
                <a:solidFill>
                  <a:schemeClr val="tx1"/>
                </a:solidFill>
              </a:rPr>
              <a:t>박스 모델이란</a:t>
            </a:r>
            <a:r>
              <a:rPr lang="en-US" altLang="ko-KR" sz="2000" dirty="0">
                <a:solidFill>
                  <a:schemeClr val="tx1"/>
                </a:solidFill>
              </a:rPr>
              <a:t>?&lt;/h3&gt;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&lt;h3 style="border: double 3px black;"&gt;</a:t>
            </a:r>
            <a:r>
              <a:rPr lang="ko-KR" altLang="en-US" sz="2000" dirty="0">
                <a:solidFill>
                  <a:schemeClr val="tx1"/>
                </a:solidFill>
              </a:rPr>
              <a:t>박스 모델이란</a:t>
            </a:r>
            <a:r>
              <a:rPr lang="en-US" altLang="ko-KR" sz="2000" dirty="0">
                <a:solidFill>
                  <a:schemeClr val="tx1"/>
                </a:solidFill>
              </a:rPr>
              <a:t>?&lt;/h3&gt;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&lt;/body&gt;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&lt;/html&gt;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56210" y="1002954"/>
            <a:ext cx="2434273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2400" dirty="0"/>
              <a:t> ex5-2.html</a:t>
            </a:r>
          </a:p>
        </p:txBody>
      </p:sp>
    </p:spTree>
    <p:extLst>
      <p:ext uri="{BB962C8B-B14F-4D97-AF65-F5344CB8AC3E}">
        <p14:creationId xmlns:p14="http://schemas.microsoft.com/office/powerpoint/2010/main" val="75842409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/>
        </p:nvCxnSpPr>
        <p:spPr>
          <a:xfrm>
            <a:off x="0" y="972589"/>
            <a:ext cx="12192000" cy="0"/>
          </a:xfrm>
          <a:prstGeom prst="line">
            <a:avLst/>
          </a:prstGeom>
          <a:ln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10438015" y="914400"/>
            <a:ext cx="1753985" cy="74815"/>
          </a:xfrm>
          <a:prstGeom prst="rect">
            <a:avLst/>
          </a:prstGeom>
          <a:solidFill>
            <a:srgbClr val="FF0D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773083" y="266007"/>
            <a:ext cx="62248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ex5-2.html</a:t>
            </a:r>
            <a:r>
              <a:rPr lang="ko-KR" altLang="en-US" sz="3200" dirty="0"/>
              <a:t>의 실행 결과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0" y="2539278"/>
            <a:ext cx="5486400" cy="294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676626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/>
        </p:nvCxnSpPr>
        <p:spPr>
          <a:xfrm>
            <a:off x="0" y="972589"/>
            <a:ext cx="12192000" cy="0"/>
          </a:xfrm>
          <a:prstGeom prst="line">
            <a:avLst/>
          </a:prstGeom>
          <a:ln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10438015" y="914400"/>
            <a:ext cx="1753985" cy="74815"/>
          </a:xfrm>
          <a:prstGeom prst="rect">
            <a:avLst/>
          </a:prstGeom>
          <a:solidFill>
            <a:srgbClr val="FF0D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773083" y="266007"/>
            <a:ext cx="62248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border </a:t>
            </a:r>
            <a:r>
              <a:rPr lang="ko-KR" altLang="en-US" sz="3200" dirty="0"/>
              <a:t>속성</a:t>
            </a:r>
          </a:p>
        </p:txBody>
      </p:sp>
      <p:graphicFrame>
        <p:nvGraphicFramePr>
          <p:cNvPr id="5" name="개체 4"/>
          <p:cNvGraphicFramePr>
            <a:graphicFrameLocks noChangeAspect="1"/>
          </p:cNvGraphicFramePr>
          <p:nvPr/>
        </p:nvGraphicFramePr>
        <p:xfrm>
          <a:off x="3709193" y="2515554"/>
          <a:ext cx="4773613" cy="200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2" imgW="4774320" imgH="2006280" progId="Photoshop.Image.13">
                  <p:embed/>
                </p:oleObj>
              </mc:Choice>
              <mc:Fallback>
                <p:oleObj name="Image" r:id="rId2" imgW="4774320" imgH="2006280" progId="Photoshop.Image.13">
                  <p:embed/>
                  <p:pic>
                    <p:nvPicPr>
                      <p:cNvPr id="5" name="개체 4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709193" y="2515554"/>
                        <a:ext cx="4773613" cy="2006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48835552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/>
        </p:nvCxnSpPr>
        <p:spPr>
          <a:xfrm>
            <a:off x="0" y="972589"/>
            <a:ext cx="12192000" cy="0"/>
          </a:xfrm>
          <a:prstGeom prst="line">
            <a:avLst/>
          </a:prstGeom>
          <a:ln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10438015" y="914400"/>
            <a:ext cx="1753985" cy="74815"/>
          </a:xfrm>
          <a:prstGeom prst="rect">
            <a:avLst/>
          </a:prstGeom>
          <a:solidFill>
            <a:srgbClr val="FF0D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773083" y="266007"/>
            <a:ext cx="62248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border </a:t>
            </a:r>
            <a:r>
              <a:rPr lang="ko-KR" altLang="en-US" sz="3200" dirty="0"/>
              <a:t>속성과</a:t>
            </a:r>
            <a:r>
              <a:rPr lang="en-US" altLang="ko-KR" sz="3200" dirty="0"/>
              <a:t> </a:t>
            </a:r>
            <a:r>
              <a:rPr lang="ko-KR" altLang="en-US" sz="3200" dirty="0"/>
              <a:t>속성 값</a:t>
            </a:r>
          </a:p>
        </p:txBody>
      </p:sp>
      <p:graphicFrame>
        <p:nvGraphicFramePr>
          <p:cNvPr id="6" name="개체 5"/>
          <p:cNvGraphicFramePr>
            <a:graphicFrameLocks noChangeAspect="1"/>
          </p:cNvGraphicFramePr>
          <p:nvPr/>
        </p:nvGraphicFramePr>
        <p:xfrm>
          <a:off x="2661805" y="2465446"/>
          <a:ext cx="7199313" cy="340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2" imgW="7200000" imgH="3403080" progId="Photoshop.Image.13">
                  <p:embed/>
                </p:oleObj>
              </mc:Choice>
              <mc:Fallback>
                <p:oleObj name="Image" r:id="rId2" imgW="7200000" imgH="3403080" progId="Photoshop.Image.13">
                  <p:embed/>
                  <p:pic>
                    <p:nvPicPr>
                      <p:cNvPr id="6" name="개체 5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661805" y="2465446"/>
                        <a:ext cx="7199313" cy="3403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61965105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/>
        </p:nvCxnSpPr>
        <p:spPr>
          <a:xfrm>
            <a:off x="0" y="972589"/>
            <a:ext cx="12192000" cy="0"/>
          </a:xfrm>
          <a:prstGeom prst="line">
            <a:avLst/>
          </a:prstGeom>
          <a:ln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10438015" y="914400"/>
            <a:ext cx="1753985" cy="74815"/>
          </a:xfrm>
          <a:prstGeom prst="rect">
            <a:avLst/>
          </a:prstGeom>
          <a:solidFill>
            <a:srgbClr val="FF0D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773083" y="232756"/>
            <a:ext cx="79883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상하좌우 경계선 그리기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946378" y="1656807"/>
            <a:ext cx="10117862" cy="505156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216000" rIns="216000" bIns="216000" rtlCol="0" anchor="t" anchorCtr="0"/>
          <a:lstStyle/>
          <a:p>
            <a:r>
              <a:rPr lang="en-US" altLang="ko-KR" sz="2000" dirty="0">
                <a:solidFill>
                  <a:schemeClr val="tx1"/>
                </a:solidFill>
              </a:rPr>
              <a:t>&lt;!DOCTYPE html&gt;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&lt;html&gt;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&lt;head&gt;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&lt;meta charset="utf-8"&gt;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&lt;style&gt;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h3 { width: 130px; }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&lt;/style&gt;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&lt;/head&gt;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&lt;body&gt;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&lt;h3 style="border-top: solid 1px </a:t>
            </a:r>
            <a:r>
              <a:rPr lang="en-US" altLang="ko-KR" sz="2000" dirty="0" err="1">
                <a:solidFill>
                  <a:schemeClr val="tx1"/>
                </a:solidFill>
              </a:rPr>
              <a:t>skyblue</a:t>
            </a:r>
            <a:r>
              <a:rPr lang="en-US" altLang="ko-KR" sz="2000" dirty="0">
                <a:solidFill>
                  <a:schemeClr val="tx1"/>
                </a:solidFill>
              </a:rPr>
              <a:t>;"&gt;</a:t>
            </a:r>
            <a:r>
              <a:rPr lang="ko-KR" altLang="en-US" sz="2000" dirty="0">
                <a:solidFill>
                  <a:schemeClr val="tx1"/>
                </a:solidFill>
              </a:rPr>
              <a:t>박스 모델이란</a:t>
            </a:r>
            <a:r>
              <a:rPr lang="en-US" altLang="ko-KR" sz="2000" dirty="0">
                <a:solidFill>
                  <a:schemeClr val="tx1"/>
                </a:solidFill>
              </a:rPr>
              <a:t>?&lt;/h3&gt;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&lt;h3 style="border-bottom: solid 1px </a:t>
            </a:r>
            <a:r>
              <a:rPr lang="en-US" altLang="ko-KR" sz="2000" dirty="0" err="1">
                <a:solidFill>
                  <a:schemeClr val="tx1"/>
                </a:solidFill>
              </a:rPr>
              <a:t>skyblue</a:t>
            </a:r>
            <a:r>
              <a:rPr lang="en-US" altLang="ko-KR" sz="2000" dirty="0">
                <a:solidFill>
                  <a:schemeClr val="tx1"/>
                </a:solidFill>
              </a:rPr>
              <a:t>;"&gt;</a:t>
            </a:r>
            <a:r>
              <a:rPr lang="ko-KR" altLang="en-US" sz="2000" dirty="0">
                <a:solidFill>
                  <a:schemeClr val="tx1"/>
                </a:solidFill>
              </a:rPr>
              <a:t>박스 모델이란</a:t>
            </a:r>
            <a:r>
              <a:rPr lang="en-US" altLang="ko-KR" sz="2000" dirty="0">
                <a:solidFill>
                  <a:schemeClr val="tx1"/>
                </a:solidFill>
              </a:rPr>
              <a:t>?&lt;/h3&gt;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&lt;h3 style="border-left: solid 5px orange;"&gt;</a:t>
            </a:r>
            <a:r>
              <a:rPr lang="ko-KR" altLang="en-US" sz="2000" dirty="0">
                <a:solidFill>
                  <a:schemeClr val="tx1"/>
                </a:solidFill>
              </a:rPr>
              <a:t>박스 모델이란</a:t>
            </a:r>
            <a:r>
              <a:rPr lang="en-US" altLang="ko-KR" sz="2000" dirty="0">
                <a:solidFill>
                  <a:schemeClr val="tx1"/>
                </a:solidFill>
              </a:rPr>
              <a:t>?&lt;/h3&gt;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&lt;h3 style="border-right: solid 5px orange;"&gt;</a:t>
            </a:r>
            <a:r>
              <a:rPr lang="ko-KR" altLang="en-US" sz="2000" dirty="0">
                <a:solidFill>
                  <a:schemeClr val="tx1"/>
                </a:solidFill>
              </a:rPr>
              <a:t>박스 모델이란</a:t>
            </a:r>
            <a:r>
              <a:rPr lang="en-US" altLang="ko-KR" sz="2000" dirty="0">
                <a:solidFill>
                  <a:schemeClr val="tx1"/>
                </a:solidFill>
              </a:rPr>
              <a:t>?&lt;/h3&gt;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&lt;/body&gt;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&lt;/html&gt;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56210" y="1002954"/>
            <a:ext cx="2434273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2400" dirty="0"/>
              <a:t> ex5-3.html</a:t>
            </a:r>
          </a:p>
        </p:txBody>
      </p:sp>
    </p:spTree>
    <p:extLst>
      <p:ext uri="{BB962C8B-B14F-4D97-AF65-F5344CB8AC3E}">
        <p14:creationId xmlns:p14="http://schemas.microsoft.com/office/powerpoint/2010/main" val="3053506670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/>
        </p:nvCxnSpPr>
        <p:spPr>
          <a:xfrm>
            <a:off x="0" y="972589"/>
            <a:ext cx="12192000" cy="0"/>
          </a:xfrm>
          <a:prstGeom prst="line">
            <a:avLst/>
          </a:prstGeom>
          <a:ln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10438015" y="914400"/>
            <a:ext cx="1753985" cy="74815"/>
          </a:xfrm>
          <a:prstGeom prst="rect">
            <a:avLst/>
          </a:prstGeom>
          <a:solidFill>
            <a:srgbClr val="FF0D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773083" y="266007"/>
            <a:ext cx="62248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ex5-3.html</a:t>
            </a:r>
            <a:r>
              <a:rPr lang="ko-KR" altLang="en-US" sz="3200" dirty="0"/>
              <a:t>의 실행 결과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0" y="2514340"/>
            <a:ext cx="5486400" cy="294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7180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/>
        </p:nvCxnSpPr>
        <p:spPr>
          <a:xfrm>
            <a:off x="0" y="972589"/>
            <a:ext cx="12192000" cy="0"/>
          </a:xfrm>
          <a:prstGeom prst="line">
            <a:avLst/>
          </a:prstGeom>
          <a:ln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10438015" y="914400"/>
            <a:ext cx="1753985" cy="74815"/>
          </a:xfrm>
          <a:prstGeom prst="rect">
            <a:avLst/>
          </a:prstGeom>
          <a:solidFill>
            <a:srgbClr val="FF0D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773083" y="232756"/>
            <a:ext cx="79883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마진 설정 </a:t>
            </a:r>
            <a:r>
              <a:rPr lang="en-US" altLang="ko-KR" sz="3200" dirty="0"/>
              <a:t>1</a:t>
            </a:r>
            <a:endParaRPr lang="ko-KR" altLang="en-US" sz="3200" dirty="0"/>
          </a:p>
        </p:txBody>
      </p:sp>
      <p:sp>
        <p:nvSpPr>
          <p:cNvPr id="7" name="직사각형 6"/>
          <p:cNvSpPr/>
          <p:nvPr/>
        </p:nvSpPr>
        <p:spPr>
          <a:xfrm>
            <a:off x="946378" y="1656808"/>
            <a:ext cx="5196727" cy="48437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216000" rIns="216000" bIns="216000" rtlCol="0" anchor="t" anchorCtr="0"/>
          <a:lstStyle/>
          <a:p>
            <a:r>
              <a:rPr lang="en-US" altLang="ko-KR" sz="2000" dirty="0">
                <a:solidFill>
                  <a:schemeClr val="tx1"/>
                </a:solidFill>
              </a:rPr>
              <a:t>&lt;!DOCTYPE html&gt;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&lt;html&gt;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&lt;head&gt;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&lt;meta charset="utf-8"&gt;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&lt;style&gt;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* {	margin: 0;  }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h3 { 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margin-top: 40px;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margin-left: 30px;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}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p {	margin: 30px;  }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&lt;/style&gt;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&lt;/head&gt;</a:t>
            </a:r>
          </a:p>
          <a:p>
            <a:endParaRPr lang="en-US" altLang="ko-KR" sz="2000" dirty="0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56210" y="1002954"/>
            <a:ext cx="2434273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2400" dirty="0"/>
              <a:t> ex5-4.html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6399527" y="1656808"/>
            <a:ext cx="5196727" cy="48437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216000" rIns="216000" bIns="216000" rtlCol="0" anchor="t" anchorCtr="0"/>
          <a:lstStyle/>
          <a:p>
            <a:r>
              <a:rPr lang="en-US" altLang="ko-KR" sz="2000" dirty="0">
                <a:solidFill>
                  <a:schemeClr val="tx1"/>
                </a:solidFill>
              </a:rPr>
              <a:t>&lt;body&gt;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&lt;h3&gt;</a:t>
            </a:r>
            <a:r>
              <a:rPr lang="ko-KR" altLang="en-US" sz="2000" dirty="0">
                <a:solidFill>
                  <a:schemeClr val="tx1"/>
                </a:solidFill>
              </a:rPr>
              <a:t>박스 모델이란</a:t>
            </a:r>
            <a:r>
              <a:rPr lang="en-US" altLang="ko-KR" sz="2000" dirty="0">
                <a:solidFill>
                  <a:schemeClr val="tx1"/>
                </a:solidFill>
              </a:rPr>
              <a:t>?&lt;/h3&gt;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&lt;p&gt;</a:t>
            </a:r>
            <a:r>
              <a:rPr lang="ko-KR" altLang="en-US" sz="2000" dirty="0">
                <a:solidFill>
                  <a:schemeClr val="tx1"/>
                </a:solidFill>
              </a:rPr>
              <a:t>웹 페이지에 있는 모든 </a:t>
            </a:r>
            <a:r>
              <a:rPr lang="en-US" altLang="ko-KR" sz="2000" dirty="0">
                <a:solidFill>
                  <a:schemeClr val="tx1"/>
                </a:solidFill>
              </a:rPr>
              <a:t>HTML </a:t>
            </a:r>
            <a:r>
              <a:rPr lang="ko-KR" altLang="en-US" sz="2000" dirty="0">
                <a:solidFill>
                  <a:schemeClr val="tx1"/>
                </a:solidFill>
              </a:rPr>
              <a:t>요소는 사각형 형태를 가지는 박스로 생각할 수 있다</a:t>
            </a:r>
            <a:r>
              <a:rPr lang="en-US" altLang="ko-KR" sz="2000" dirty="0">
                <a:solidFill>
                  <a:schemeClr val="tx1"/>
                </a:solidFill>
              </a:rPr>
              <a:t>. CSS</a:t>
            </a:r>
            <a:r>
              <a:rPr lang="ko-KR" altLang="en-US" sz="2000" dirty="0">
                <a:solidFill>
                  <a:schemeClr val="tx1"/>
                </a:solidFill>
              </a:rPr>
              <a:t>에서는 이러한 박스를 기반으로 하여 요소에 경계선을 그릴 수 있으며 여백을 조정하여 요소를 화면에 배치할 수 있게 한다</a:t>
            </a:r>
            <a:r>
              <a:rPr lang="en-US" altLang="ko-KR" sz="2000" dirty="0">
                <a:solidFill>
                  <a:schemeClr val="tx1"/>
                </a:solidFill>
              </a:rPr>
              <a:t>.&lt;/p&gt;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&lt;/body&gt;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&lt;/html&gt;</a:t>
            </a:r>
          </a:p>
        </p:txBody>
      </p:sp>
    </p:spTree>
    <p:extLst>
      <p:ext uri="{BB962C8B-B14F-4D97-AF65-F5344CB8AC3E}">
        <p14:creationId xmlns:p14="http://schemas.microsoft.com/office/powerpoint/2010/main" val="84320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/>
        </p:nvCxnSpPr>
        <p:spPr>
          <a:xfrm>
            <a:off x="0" y="972589"/>
            <a:ext cx="12192000" cy="0"/>
          </a:xfrm>
          <a:prstGeom prst="line">
            <a:avLst/>
          </a:prstGeom>
          <a:ln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10438015" y="914400"/>
            <a:ext cx="1753985" cy="74815"/>
          </a:xfrm>
          <a:prstGeom prst="rect">
            <a:avLst/>
          </a:prstGeom>
          <a:solidFill>
            <a:srgbClr val="FF0D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773083" y="266007"/>
            <a:ext cx="82776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HTML</a:t>
            </a:r>
            <a:r>
              <a:rPr lang="ko-KR" altLang="en-US" sz="3200" dirty="0"/>
              <a:t>의 </a:t>
            </a:r>
            <a:r>
              <a:rPr lang="ko-KR" altLang="en-US" sz="3200" dirty="0" err="1"/>
              <a:t>주석문</a:t>
            </a:r>
            <a:r>
              <a:rPr lang="ko-KR" altLang="en-US" sz="3200" dirty="0"/>
              <a:t> </a:t>
            </a:r>
            <a:r>
              <a:rPr lang="en-US" altLang="ko-KR" sz="3200" dirty="0"/>
              <a:t>: ex1-3.html</a:t>
            </a:r>
            <a:endParaRPr lang="ko-KR" altLang="en-US" sz="3200" dirty="0"/>
          </a:p>
        </p:txBody>
      </p:sp>
      <p:sp>
        <p:nvSpPr>
          <p:cNvPr id="5" name="직사각형 4"/>
          <p:cNvSpPr/>
          <p:nvPr/>
        </p:nvSpPr>
        <p:spPr>
          <a:xfrm>
            <a:off x="1477347" y="1446247"/>
            <a:ext cx="9237306" cy="509451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216000" rIns="216000" bIns="216000" rtlCol="0" anchor="t" anchorCtr="0"/>
          <a:lstStyle/>
          <a:p>
            <a:r>
              <a:rPr lang="en-US" altLang="ko-KR" dirty="0">
                <a:solidFill>
                  <a:srgbClr val="FF0000"/>
                </a:solidFill>
              </a:rPr>
              <a:t>&lt;!-- 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	</a:t>
            </a:r>
            <a:r>
              <a:rPr lang="ko-KR" altLang="en-US" dirty="0">
                <a:solidFill>
                  <a:schemeClr val="tx1"/>
                </a:solidFill>
              </a:rPr>
              <a:t>작성일 </a:t>
            </a:r>
            <a:r>
              <a:rPr lang="en-US" altLang="ko-KR" dirty="0">
                <a:solidFill>
                  <a:schemeClr val="tx1"/>
                </a:solidFill>
              </a:rPr>
              <a:t>: 2020</a:t>
            </a:r>
            <a:r>
              <a:rPr lang="ko-KR" altLang="en-US" dirty="0">
                <a:solidFill>
                  <a:schemeClr val="tx1"/>
                </a:solidFill>
              </a:rPr>
              <a:t>년 </a:t>
            </a:r>
            <a:r>
              <a:rPr lang="en-US" altLang="ko-KR" dirty="0">
                <a:solidFill>
                  <a:schemeClr val="tx1"/>
                </a:solidFill>
              </a:rPr>
              <a:t>10</a:t>
            </a:r>
            <a:r>
              <a:rPr lang="ko-KR" altLang="en-US" dirty="0">
                <a:solidFill>
                  <a:schemeClr val="tx1"/>
                </a:solidFill>
              </a:rPr>
              <a:t>월 </a:t>
            </a:r>
            <a:r>
              <a:rPr lang="en-US" altLang="ko-KR" dirty="0">
                <a:solidFill>
                  <a:schemeClr val="tx1"/>
                </a:solidFill>
              </a:rPr>
              <a:t>1</a:t>
            </a:r>
            <a:r>
              <a:rPr lang="ko-KR" altLang="en-US" dirty="0">
                <a:solidFill>
                  <a:schemeClr val="tx1"/>
                </a:solidFill>
              </a:rPr>
              <a:t>일 </a:t>
            </a:r>
          </a:p>
          <a:p>
            <a:r>
              <a:rPr lang="ko-KR" altLang="en-US" dirty="0">
                <a:solidFill>
                  <a:schemeClr val="tx1"/>
                </a:solidFill>
              </a:rPr>
              <a:t>    작성자 </a:t>
            </a:r>
            <a:r>
              <a:rPr lang="en-US" altLang="ko-KR" dirty="0">
                <a:solidFill>
                  <a:schemeClr val="tx1"/>
                </a:solidFill>
              </a:rPr>
              <a:t>: </a:t>
            </a:r>
            <a:r>
              <a:rPr lang="ko-KR" altLang="en-US" dirty="0">
                <a:solidFill>
                  <a:schemeClr val="tx1"/>
                </a:solidFill>
              </a:rPr>
              <a:t>홍길동</a:t>
            </a:r>
          </a:p>
          <a:p>
            <a:r>
              <a:rPr lang="ko-KR" altLang="en-US" dirty="0">
                <a:solidFill>
                  <a:schemeClr val="tx1"/>
                </a:solidFill>
              </a:rPr>
              <a:t>    파일명 </a:t>
            </a:r>
            <a:r>
              <a:rPr lang="en-US" altLang="ko-KR" dirty="0">
                <a:solidFill>
                  <a:schemeClr val="tx1"/>
                </a:solidFill>
              </a:rPr>
              <a:t>: ex1-3.html</a:t>
            </a:r>
          </a:p>
          <a:p>
            <a:r>
              <a:rPr lang="en-US" altLang="ko-KR" dirty="0">
                <a:solidFill>
                  <a:srgbClr val="FF0000"/>
                </a:solidFill>
              </a:rPr>
              <a:t>--&gt;</a:t>
            </a:r>
          </a:p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&lt;!DOCTYPE html&gt;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&lt;html&gt;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&lt;head&gt;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&lt;meta charset="utf-8"&gt;      </a:t>
            </a:r>
            <a:r>
              <a:rPr lang="en-US" altLang="ko-KR" dirty="0">
                <a:solidFill>
                  <a:srgbClr val="FF0000"/>
                </a:solidFill>
              </a:rPr>
              <a:t>&lt;!--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문자 세트를 </a:t>
            </a:r>
            <a:r>
              <a:rPr lang="en-US" altLang="ko-KR" dirty="0">
                <a:solidFill>
                  <a:schemeClr val="tx1"/>
                </a:solidFill>
              </a:rPr>
              <a:t>UTF-8</a:t>
            </a:r>
            <a:r>
              <a:rPr lang="ko-KR" altLang="en-US" dirty="0">
                <a:solidFill>
                  <a:schemeClr val="tx1"/>
                </a:solidFill>
              </a:rPr>
              <a:t>로 설정 </a:t>
            </a:r>
            <a:r>
              <a:rPr lang="en-US" altLang="ko-KR" dirty="0">
                <a:solidFill>
                  <a:srgbClr val="FF0000"/>
                </a:solidFill>
              </a:rPr>
              <a:t>--&gt;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&lt;title&gt;HTML</a:t>
            </a:r>
            <a:r>
              <a:rPr lang="ko-KR" altLang="en-US" dirty="0">
                <a:solidFill>
                  <a:schemeClr val="tx1"/>
                </a:solidFill>
              </a:rPr>
              <a:t>의 </a:t>
            </a:r>
            <a:r>
              <a:rPr lang="ko-KR" altLang="en-US" dirty="0" err="1">
                <a:solidFill>
                  <a:schemeClr val="tx1"/>
                </a:solidFill>
              </a:rPr>
              <a:t>주석문</a:t>
            </a:r>
            <a:r>
              <a:rPr lang="en-US" altLang="ko-KR" dirty="0">
                <a:solidFill>
                  <a:schemeClr val="tx1"/>
                </a:solidFill>
              </a:rPr>
              <a:t>&lt;/title&gt;   </a:t>
            </a:r>
            <a:r>
              <a:rPr lang="en-US" altLang="ko-KR" dirty="0">
                <a:solidFill>
                  <a:srgbClr val="FF0000"/>
                </a:solidFill>
              </a:rPr>
              <a:t>&lt;!--</a:t>
            </a:r>
            <a:r>
              <a:rPr lang="en-US" altLang="ko-KR" dirty="0">
                <a:solidFill>
                  <a:schemeClr val="tx1"/>
                </a:solidFill>
              </a:rPr>
              <a:t> &lt;title&gt; : </a:t>
            </a:r>
            <a:r>
              <a:rPr lang="ko-KR" altLang="en-US" dirty="0">
                <a:solidFill>
                  <a:schemeClr val="tx1"/>
                </a:solidFill>
              </a:rPr>
              <a:t>웹 페이지 제목 설정 </a:t>
            </a:r>
            <a:r>
              <a:rPr lang="en-US" altLang="ko-KR" dirty="0">
                <a:solidFill>
                  <a:srgbClr val="FF0000"/>
                </a:solidFill>
              </a:rPr>
              <a:t>--&gt;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&lt;/head&gt;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&lt;body&gt;			</a:t>
            </a:r>
            <a:r>
              <a:rPr lang="en-US" altLang="ko-KR" dirty="0">
                <a:solidFill>
                  <a:srgbClr val="FF0000"/>
                </a:solidFill>
              </a:rPr>
              <a:t>&lt;!-- </a:t>
            </a:r>
            <a:r>
              <a:rPr lang="en-US" altLang="ko-KR" dirty="0">
                <a:solidFill>
                  <a:schemeClr val="tx1"/>
                </a:solidFill>
              </a:rPr>
              <a:t>&lt;body&gt; : </a:t>
            </a:r>
            <a:r>
              <a:rPr lang="ko-KR" altLang="en-US" dirty="0" err="1">
                <a:solidFill>
                  <a:schemeClr val="tx1"/>
                </a:solidFill>
              </a:rPr>
              <a:t>브라우의</a:t>
            </a:r>
            <a:r>
              <a:rPr lang="ko-KR" altLang="en-US" dirty="0">
                <a:solidFill>
                  <a:schemeClr val="tx1"/>
                </a:solidFill>
              </a:rPr>
              <a:t> 메인 창에 표시되는 내용 </a:t>
            </a:r>
            <a:r>
              <a:rPr lang="en-US" altLang="ko-KR" dirty="0">
                <a:solidFill>
                  <a:srgbClr val="FF0000"/>
                </a:solidFill>
              </a:rPr>
              <a:t>--&gt;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   </a:t>
            </a:r>
            <a:r>
              <a:rPr lang="ko-KR" altLang="en-US" dirty="0" err="1">
                <a:solidFill>
                  <a:schemeClr val="tx1"/>
                </a:solidFill>
              </a:rPr>
              <a:t>주석문은</a:t>
            </a:r>
            <a:r>
              <a:rPr lang="ko-KR" altLang="en-US" dirty="0">
                <a:solidFill>
                  <a:schemeClr val="tx1"/>
                </a:solidFill>
              </a:rPr>
              <a:t> 프로그램의 작성일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작성자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파일명 등을 기술하거나 프로그램을 설명하는 데 사용되는 것으로서 </a:t>
            </a:r>
            <a:r>
              <a:rPr lang="ko-KR" altLang="en-US" dirty="0" err="1">
                <a:solidFill>
                  <a:schemeClr val="tx1"/>
                </a:solidFill>
              </a:rPr>
              <a:t>주석처리된</a:t>
            </a:r>
            <a:r>
              <a:rPr lang="ko-KR" altLang="en-US" dirty="0">
                <a:solidFill>
                  <a:schemeClr val="tx1"/>
                </a:solidFill>
              </a:rPr>
              <a:t> 내용은 브라우저 화면에 나타나지 않는다</a:t>
            </a:r>
            <a:r>
              <a:rPr lang="en-US" altLang="ko-KR" dirty="0">
                <a:solidFill>
                  <a:schemeClr val="tx1"/>
                </a:solidFill>
              </a:rPr>
              <a:t>. 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&lt;/body&gt;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&lt;/html&gt;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1405871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/>
        </p:nvCxnSpPr>
        <p:spPr>
          <a:xfrm>
            <a:off x="0" y="972589"/>
            <a:ext cx="12192000" cy="0"/>
          </a:xfrm>
          <a:prstGeom prst="line">
            <a:avLst/>
          </a:prstGeom>
          <a:ln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10438015" y="914400"/>
            <a:ext cx="1753985" cy="74815"/>
          </a:xfrm>
          <a:prstGeom prst="rect">
            <a:avLst/>
          </a:prstGeom>
          <a:solidFill>
            <a:srgbClr val="FF0D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773083" y="266007"/>
            <a:ext cx="62248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ex5-4.html</a:t>
            </a:r>
            <a:r>
              <a:rPr lang="ko-KR" altLang="en-US" sz="3200" dirty="0"/>
              <a:t>의 실행 결과</a:t>
            </a:r>
          </a:p>
        </p:txBody>
      </p:sp>
      <p:graphicFrame>
        <p:nvGraphicFramePr>
          <p:cNvPr id="7" name="개체 6"/>
          <p:cNvGraphicFramePr>
            <a:graphicFrameLocks noChangeAspect="1"/>
          </p:cNvGraphicFramePr>
          <p:nvPr/>
        </p:nvGraphicFramePr>
        <p:xfrm>
          <a:off x="1795290" y="1634029"/>
          <a:ext cx="8736012" cy="4735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2" imgW="8736480" imgH="4736160" progId="Photoshop.Image.13">
                  <p:embed/>
                </p:oleObj>
              </mc:Choice>
              <mc:Fallback>
                <p:oleObj name="Image" r:id="rId2" imgW="8736480" imgH="4736160" progId="Photoshop.Image.13">
                  <p:embed/>
                  <p:pic>
                    <p:nvPicPr>
                      <p:cNvPr id="7" name="개체 6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795290" y="1634029"/>
                        <a:ext cx="8736012" cy="47355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89086692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/>
        </p:nvCxnSpPr>
        <p:spPr>
          <a:xfrm>
            <a:off x="0" y="972589"/>
            <a:ext cx="12192000" cy="0"/>
          </a:xfrm>
          <a:prstGeom prst="line">
            <a:avLst/>
          </a:prstGeom>
          <a:ln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10438015" y="914400"/>
            <a:ext cx="1753985" cy="74815"/>
          </a:xfrm>
          <a:prstGeom prst="rect">
            <a:avLst/>
          </a:prstGeom>
          <a:solidFill>
            <a:srgbClr val="FF0D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773083" y="232756"/>
            <a:ext cx="79883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마진 설정 </a:t>
            </a:r>
            <a:r>
              <a:rPr lang="en-US" altLang="ko-KR" sz="3200" dirty="0"/>
              <a:t>2</a:t>
            </a:r>
            <a:endParaRPr lang="ko-KR" altLang="en-US" sz="3200" dirty="0"/>
          </a:p>
        </p:txBody>
      </p:sp>
      <p:sp>
        <p:nvSpPr>
          <p:cNvPr id="7" name="직사각형 6"/>
          <p:cNvSpPr/>
          <p:nvPr/>
        </p:nvSpPr>
        <p:spPr>
          <a:xfrm>
            <a:off x="946378" y="1656808"/>
            <a:ext cx="5196727" cy="48437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216000" rIns="216000" bIns="216000" rtlCol="0" anchor="t" anchorCtr="0"/>
          <a:lstStyle/>
          <a:p>
            <a:r>
              <a:rPr lang="en-US" altLang="ko-KR" sz="2000" dirty="0">
                <a:solidFill>
                  <a:schemeClr val="tx1"/>
                </a:solidFill>
              </a:rPr>
              <a:t>&lt;!DOCTYPE html&gt;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&lt;html&gt;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&lt;head&gt;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&lt;meta charset="utf-8"&gt;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&lt;style&gt;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* {	margin: 0; }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h3 { 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margin: 50px 40px 30px 40px;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border: solid 1px green;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}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P {	margin: 50px 40px;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border: solid 1px green;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}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&lt;/style&gt;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&lt;/head&gt;</a:t>
            </a:r>
          </a:p>
          <a:p>
            <a:endParaRPr lang="en-US" altLang="ko-KR" sz="2000" dirty="0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56210" y="1002954"/>
            <a:ext cx="2434273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2400" dirty="0"/>
              <a:t> ex5-5.html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6399527" y="1656808"/>
            <a:ext cx="5196727" cy="48437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216000" rIns="216000" bIns="216000" rtlCol="0" anchor="t" anchorCtr="0"/>
          <a:lstStyle/>
          <a:p>
            <a:r>
              <a:rPr lang="en-US" altLang="ko-KR" sz="2000" dirty="0">
                <a:solidFill>
                  <a:schemeClr val="tx1"/>
                </a:solidFill>
              </a:rPr>
              <a:t>&lt;body&gt;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&lt;h3&gt;</a:t>
            </a:r>
            <a:r>
              <a:rPr lang="ko-KR" altLang="en-US" sz="2000" dirty="0">
                <a:solidFill>
                  <a:schemeClr val="tx1"/>
                </a:solidFill>
              </a:rPr>
              <a:t>박스 모델이란</a:t>
            </a:r>
            <a:r>
              <a:rPr lang="en-US" altLang="ko-KR" sz="2000" dirty="0">
                <a:solidFill>
                  <a:schemeClr val="tx1"/>
                </a:solidFill>
              </a:rPr>
              <a:t>?&lt;/h3&gt;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&lt;p&gt;</a:t>
            </a:r>
            <a:r>
              <a:rPr lang="ko-KR" altLang="en-US" sz="2000" dirty="0">
                <a:solidFill>
                  <a:schemeClr val="tx1"/>
                </a:solidFill>
              </a:rPr>
              <a:t>웹 페이지에 있는 모든 </a:t>
            </a:r>
            <a:r>
              <a:rPr lang="en-US" altLang="ko-KR" sz="2000" dirty="0">
                <a:solidFill>
                  <a:schemeClr val="tx1"/>
                </a:solidFill>
              </a:rPr>
              <a:t>HTML </a:t>
            </a:r>
            <a:r>
              <a:rPr lang="ko-KR" altLang="en-US" sz="2000" dirty="0">
                <a:solidFill>
                  <a:schemeClr val="tx1"/>
                </a:solidFill>
              </a:rPr>
              <a:t>요소는 사각형 형태를 가지는 박스로 생각할 수 있다</a:t>
            </a:r>
            <a:r>
              <a:rPr lang="en-US" altLang="ko-KR" sz="2000" dirty="0">
                <a:solidFill>
                  <a:schemeClr val="tx1"/>
                </a:solidFill>
              </a:rPr>
              <a:t>. CSS</a:t>
            </a:r>
            <a:r>
              <a:rPr lang="ko-KR" altLang="en-US" sz="2000" dirty="0">
                <a:solidFill>
                  <a:schemeClr val="tx1"/>
                </a:solidFill>
              </a:rPr>
              <a:t>에서는 이러한 박스를 기반으로 하여 요소에 경계선을 그릴 수 있으며 여백을 조정하여 요소를 화면에 배치할 수 있게 한다</a:t>
            </a:r>
            <a:r>
              <a:rPr lang="en-US" altLang="ko-KR" sz="2000" dirty="0">
                <a:solidFill>
                  <a:schemeClr val="tx1"/>
                </a:solidFill>
              </a:rPr>
              <a:t>.&lt;/p&gt;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&lt;/body&gt;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&lt;/html&gt;</a:t>
            </a:r>
          </a:p>
        </p:txBody>
      </p:sp>
    </p:spTree>
    <p:extLst>
      <p:ext uri="{BB962C8B-B14F-4D97-AF65-F5344CB8AC3E}">
        <p14:creationId xmlns:p14="http://schemas.microsoft.com/office/powerpoint/2010/main" val="2650434180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/>
        </p:nvCxnSpPr>
        <p:spPr>
          <a:xfrm>
            <a:off x="0" y="972589"/>
            <a:ext cx="12192000" cy="0"/>
          </a:xfrm>
          <a:prstGeom prst="line">
            <a:avLst/>
          </a:prstGeom>
          <a:ln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10438015" y="914400"/>
            <a:ext cx="1753985" cy="74815"/>
          </a:xfrm>
          <a:prstGeom prst="rect">
            <a:avLst/>
          </a:prstGeom>
          <a:solidFill>
            <a:srgbClr val="FF0D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773083" y="266007"/>
            <a:ext cx="62248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ex5-5.html</a:t>
            </a:r>
            <a:r>
              <a:rPr lang="ko-KR" altLang="en-US" sz="3200" dirty="0"/>
              <a:t>의 실행 결과</a:t>
            </a:r>
          </a:p>
        </p:txBody>
      </p:sp>
      <p:graphicFrame>
        <p:nvGraphicFramePr>
          <p:cNvPr id="5" name="개체 4"/>
          <p:cNvGraphicFramePr>
            <a:graphicFrameLocks noChangeAspect="1"/>
          </p:cNvGraphicFramePr>
          <p:nvPr/>
        </p:nvGraphicFramePr>
        <p:xfrm>
          <a:off x="1473994" y="1395499"/>
          <a:ext cx="9244012" cy="4913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2" imgW="9244440" imgH="4914000" progId="Photoshop.Image.13">
                  <p:embed/>
                </p:oleObj>
              </mc:Choice>
              <mc:Fallback>
                <p:oleObj name="Image" r:id="rId2" imgW="9244440" imgH="4914000" progId="Photoshop.Image.13">
                  <p:embed/>
                  <p:pic>
                    <p:nvPicPr>
                      <p:cNvPr id="5" name="개체 4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473994" y="1395499"/>
                        <a:ext cx="9244012" cy="49133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11345855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/>
        </p:nvCxnSpPr>
        <p:spPr>
          <a:xfrm>
            <a:off x="0" y="972589"/>
            <a:ext cx="12192000" cy="0"/>
          </a:xfrm>
          <a:prstGeom prst="line">
            <a:avLst/>
          </a:prstGeom>
          <a:ln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10438015" y="914400"/>
            <a:ext cx="1753985" cy="74815"/>
          </a:xfrm>
          <a:prstGeom prst="rect">
            <a:avLst/>
          </a:prstGeom>
          <a:solidFill>
            <a:srgbClr val="FF0D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773083" y="266007"/>
            <a:ext cx="62248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err="1"/>
              <a:t>magin</a:t>
            </a:r>
            <a:r>
              <a:rPr lang="en-US" altLang="ko-KR" sz="3200" dirty="0"/>
              <a:t> </a:t>
            </a:r>
            <a:r>
              <a:rPr lang="ko-KR" altLang="en-US" sz="3200" dirty="0"/>
              <a:t>속성 값 적용 순서</a:t>
            </a:r>
          </a:p>
        </p:txBody>
      </p:sp>
      <p:graphicFrame>
        <p:nvGraphicFramePr>
          <p:cNvPr id="6" name="개체 5"/>
          <p:cNvGraphicFramePr>
            <a:graphicFrameLocks noChangeAspect="1"/>
          </p:cNvGraphicFramePr>
          <p:nvPr/>
        </p:nvGraphicFramePr>
        <p:xfrm>
          <a:off x="3290093" y="2591407"/>
          <a:ext cx="5611813" cy="2120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2" imgW="5612400" imgH="2120400" progId="Photoshop.Image.13">
                  <p:embed/>
                </p:oleObj>
              </mc:Choice>
              <mc:Fallback>
                <p:oleObj name="Image" r:id="rId2" imgW="5612400" imgH="2120400" progId="Photoshop.Image.13">
                  <p:embed/>
                  <p:pic>
                    <p:nvPicPr>
                      <p:cNvPr id="6" name="개체 5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290093" y="2591407"/>
                        <a:ext cx="5611813" cy="2120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17848978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/>
        </p:nvCxnSpPr>
        <p:spPr>
          <a:xfrm>
            <a:off x="0" y="972589"/>
            <a:ext cx="12192000" cy="0"/>
          </a:xfrm>
          <a:prstGeom prst="line">
            <a:avLst/>
          </a:prstGeom>
          <a:ln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10438015" y="914400"/>
            <a:ext cx="1753985" cy="74815"/>
          </a:xfrm>
          <a:prstGeom prst="rect">
            <a:avLst/>
          </a:prstGeom>
          <a:solidFill>
            <a:srgbClr val="FF0D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773083" y="266007"/>
            <a:ext cx="62248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err="1"/>
              <a:t>magin</a:t>
            </a:r>
            <a:r>
              <a:rPr lang="en-US" altLang="ko-KR" sz="3200" dirty="0"/>
              <a:t> </a:t>
            </a:r>
            <a:r>
              <a:rPr lang="ko-KR" altLang="en-US" sz="3200" dirty="0"/>
              <a:t>속성</a:t>
            </a:r>
          </a:p>
        </p:txBody>
      </p:sp>
      <p:graphicFrame>
        <p:nvGraphicFramePr>
          <p:cNvPr id="5" name="개체 4"/>
          <p:cNvGraphicFramePr>
            <a:graphicFrameLocks noChangeAspect="1"/>
          </p:cNvGraphicFramePr>
          <p:nvPr/>
        </p:nvGraphicFramePr>
        <p:xfrm>
          <a:off x="2601653" y="1622743"/>
          <a:ext cx="7186613" cy="4889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2" imgW="7187040" imgH="4888800" progId="Photoshop.Image.13">
                  <p:embed/>
                </p:oleObj>
              </mc:Choice>
              <mc:Fallback>
                <p:oleObj name="Image" r:id="rId2" imgW="7187040" imgH="4888800" progId="Photoshop.Image.13">
                  <p:embed/>
                  <p:pic>
                    <p:nvPicPr>
                      <p:cNvPr id="5" name="개체 4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601653" y="1622743"/>
                        <a:ext cx="7186613" cy="4889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67752962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/>
        </p:nvCxnSpPr>
        <p:spPr>
          <a:xfrm>
            <a:off x="0" y="972589"/>
            <a:ext cx="12192000" cy="0"/>
          </a:xfrm>
          <a:prstGeom prst="line">
            <a:avLst/>
          </a:prstGeom>
          <a:ln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10438015" y="914400"/>
            <a:ext cx="1753985" cy="74815"/>
          </a:xfrm>
          <a:prstGeom prst="rect">
            <a:avLst/>
          </a:prstGeom>
          <a:solidFill>
            <a:srgbClr val="FF0D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773083" y="232756"/>
            <a:ext cx="79883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패딩 설정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946379" y="1656808"/>
            <a:ext cx="4739526" cy="48437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216000" rIns="216000" bIns="216000" rtlCol="0" anchor="t" anchorCtr="0"/>
          <a:lstStyle/>
          <a:p>
            <a:r>
              <a:rPr lang="en-US" altLang="ko-KR" sz="2000" dirty="0">
                <a:solidFill>
                  <a:schemeClr val="tx1"/>
                </a:solidFill>
              </a:rPr>
              <a:t>&lt;!DOCTYPE html&gt;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&lt;html&gt;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&lt;head&gt;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&lt;meta charset="utf-8"&gt;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&lt;style&gt;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h3 { 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border: solid 1px green;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}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p {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border: solid 1px green;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}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&lt;/style&gt;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&lt;/head&gt;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56210" y="1002954"/>
            <a:ext cx="2434273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2400" dirty="0"/>
              <a:t> ex5-6.html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5922649" y="1656808"/>
            <a:ext cx="5677592" cy="48437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216000" rIns="216000" bIns="216000" rtlCol="0" anchor="t" anchorCtr="0"/>
          <a:lstStyle/>
          <a:p>
            <a:r>
              <a:rPr lang="en-US" altLang="ko-KR" sz="2000" dirty="0">
                <a:solidFill>
                  <a:schemeClr val="tx1"/>
                </a:solidFill>
              </a:rPr>
              <a:t>&lt;body&gt;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&lt;h3 style="padding: 20px;"&gt;</a:t>
            </a:r>
            <a:r>
              <a:rPr lang="ko-KR" altLang="en-US" sz="2000" dirty="0">
                <a:solidFill>
                  <a:schemeClr val="tx1"/>
                </a:solidFill>
              </a:rPr>
              <a:t>박스 모델이란</a:t>
            </a:r>
            <a:r>
              <a:rPr lang="en-US" altLang="ko-KR" sz="2000" dirty="0">
                <a:solidFill>
                  <a:schemeClr val="tx1"/>
                </a:solidFill>
              </a:rPr>
              <a:t>?&lt;/h3&gt;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&lt;p style="padding: 50px 40px 30px 20px;"&gt;</a:t>
            </a:r>
            <a:r>
              <a:rPr lang="ko-KR" altLang="en-US" sz="2000" dirty="0">
                <a:solidFill>
                  <a:schemeClr val="tx1"/>
                </a:solidFill>
              </a:rPr>
              <a:t>웹 페이지에 있는 모든 </a:t>
            </a:r>
            <a:r>
              <a:rPr lang="en-US" altLang="ko-KR" sz="2000" dirty="0">
                <a:solidFill>
                  <a:schemeClr val="tx1"/>
                </a:solidFill>
              </a:rPr>
              <a:t>HTML </a:t>
            </a:r>
            <a:r>
              <a:rPr lang="ko-KR" altLang="en-US" sz="2000" dirty="0">
                <a:solidFill>
                  <a:schemeClr val="tx1"/>
                </a:solidFill>
              </a:rPr>
              <a:t>요소는 사각형 형태를 가지는 박스로 생각할 수 있다</a:t>
            </a:r>
            <a:r>
              <a:rPr lang="en-US" altLang="ko-KR" sz="2000" dirty="0">
                <a:solidFill>
                  <a:schemeClr val="tx1"/>
                </a:solidFill>
              </a:rPr>
              <a:t>.&lt;/p&gt;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&lt;p style="padding: 30px 20px;"&gt;</a:t>
            </a:r>
            <a:r>
              <a:rPr lang="ko-KR" altLang="en-US" sz="2000" dirty="0">
                <a:solidFill>
                  <a:schemeClr val="tx1"/>
                </a:solidFill>
              </a:rPr>
              <a:t>웹 페이지에 있는 모든 </a:t>
            </a:r>
            <a:r>
              <a:rPr lang="en-US" altLang="ko-KR" sz="2000" dirty="0">
                <a:solidFill>
                  <a:schemeClr val="tx1"/>
                </a:solidFill>
              </a:rPr>
              <a:t>HTML </a:t>
            </a:r>
            <a:r>
              <a:rPr lang="ko-KR" altLang="en-US" sz="2000" dirty="0">
                <a:solidFill>
                  <a:schemeClr val="tx1"/>
                </a:solidFill>
              </a:rPr>
              <a:t>요소는 사각형 형태를 가지는 박스로 생각할 수 있다</a:t>
            </a:r>
            <a:r>
              <a:rPr lang="en-US" altLang="ko-KR" sz="2000" dirty="0">
                <a:solidFill>
                  <a:schemeClr val="tx1"/>
                </a:solidFill>
              </a:rPr>
              <a:t>.&lt;/p&gt;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&lt;/body&gt;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&lt;/html&gt;</a:t>
            </a:r>
          </a:p>
        </p:txBody>
      </p:sp>
    </p:spTree>
    <p:extLst>
      <p:ext uri="{BB962C8B-B14F-4D97-AF65-F5344CB8AC3E}">
        <p14:creationId xmlns:p14="http://schemas.microsoft.com/office/powerpoint/2010/main" val="2034496687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/>
        </p:nvCxnSpPr>
        <p:spPr>
          <a:xfrm>
            <a:off x="0" y="972589"/>
            <a:ext cx="12192000" cy="0"/>
          </a:xfrm>
          <a:prstGeom prst="line">
            <a:avLst/>
          </a:prstGeom>
          <a:ln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10438015" y="914400"/>
            <a:ext cx="1753985" cy="74815"/>
          </a:xfrm>
          <a:prstGeom prst="rect">
            <a:avLst/>
          </a:prstGeom>
          <a:solidFill>
            <a:srgbClr val="FF0D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773083" y="266007"/>
            <a:ext cx="62248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ex5-6.html</a:t>
            </a:r>
            <a:r>
              <a:rPr lang="ko-KR" altLang="en-US" sz="3200" dirty="0"/>
              <a:t>의 실행 결과</a:t>
            </a:r>
          </a:p>
        </p:txBody>
      </p:sp>
      <p:graphicFrame>
        <p:nvGraphicFramePr>
          <p:cNvPr id="6" name="개체 5"/>
          <p:cNvGraphicFramePr>
            <a:graphicFrameLocks noChangeAspect="1"/>
          </p:cNvGraphicFramePr>
          <p:nvPr/>
        </p:nvGraphicFramePr>
        <p:xfrm>
          <a:off x="2566193" y="1747087"/>
          <a:ext cx="7059613" cy="424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2" imgW="7059960" imgH="4241160" progId="Photoshop.Image.13">
                  <p:embed/>
                </p:oleObj>
              </mc:Choice>
              <mc:Fallback>
                <p:oleObj name="Image" r:id="rId2" imgW="7059960" imgH="4241160" progId="Photoshop.Image.13">
                  <p:embed/>
                  <p:pic>
                    <p:nvPicPr>
                      <p:cNvPr id="6" name="개체 5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566193" y="1747087"/>
                        <a:ext cx="7059613" cy="4241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77711249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/>
        </p:nvCxnSpPr>
        <p:spPr>
          <a:xfrm>
            <a:off x="0" y="972589"/>
            <a:ext cx="12192000" cy="0"/>
          </a:xfrm>
          <a:prstGeom prst="line">
            <a:avLst/>
          </a:prstGeom>
          <a:ln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10438015" y="914400"/>
            <a:ext cx="1753985" cy="74815"/>
          </a:xfrm>
          <a:prstGeom prst="rect">
            <a:avLst/>
          </a:prstGeom>
          <a:solidFill>
            <a:srgbClr val="FF0D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773083" y="266007"/>
            <a:ext cx="62248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padding </a:t>
            </a:r>
            <a:r>
              <a:rPr lang="ko-KR" altLang="en-US" sz="3200" dirty="0"/>
              <a:t>속성</a:t>
            </a:r>
          </a:p>
        </p:txBody>
      </p:sp>
      <p:graphicFrame>
        <p:nvGraphicFramePr>
          <p:cNvPr id="5" name="개체 4"/>
          <p:cNvGraphicFramePr>
            <a:graphicFrameLocks noChangeAspect="1"/>
          </p:cNvGraphicFramePr>
          <p:nvPr/>
        </p:nvGraphicFramePr>
        <p:xfrm>
          <a:off x="2521743" y="1608542"/>
          <a:ext cx="7148513" cy="4851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2" imgW="7148880" imgH="4850640" progId="Photoshop.Image.13">
                  <p:embed/>
                </p:oleObj>
              </mc:Choice>
              <mc:Fallback>
                <p:oleObj name="Image" r:id="rId2" imgW="7148880" imgH="4850640" progId="Photoshop.Image.13">
                  <p:embed/>
                  <p:pic>
                    <p:nvPicPr>
                      <p:cNvPr id="5" name="개체 4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521743" y="1608542"/>
                        <a:ext cx="7148513" cy="4851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11005863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/>
        </p:nvCxnSpPr>
        <p:spPr>
          <a:xfrm>
            <a:off x="0" y="972589"/>
            <a:ext cx="12192000" cy="0"/>
          </a:xfrm>
          <a:prstGeom prst="line">
            <a:avLst/>
          </a:prstGeom>
          <a:ln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10438015" y="914400"/>
            <a:ext cx="1753985" cy="74815"/>
          </a:xfrm>
          <a:prstGeom prst="rect">
            <a:avLst/>
          </a:prstGeom>
          <a:solidFill>
            <a:srgbClr val="FF0D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773083" y="232756"/>
            <a:ext cx="79883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박스 둥근 모서리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946379" y="1656808"/>
            <a:ext cx="4739526" cy="48437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216000" rIns="216000" bIns="216000" rtlCol="0" anchor="t" anchorCtr="0"/>
          <a:lstStyle/>
          <a:p>
            <a:r>
              <a:rPr lang="en-US" altLang="ko-KR" sz="2000" dirty="0">
                <a:solidFill>
                  <a:schemeClr val="tx1"/>
                </a:solidFill>
              </a:rPr>
              <a:t>&lt;!DOCTYPE html&gt;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&lt;html&gt;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&lt;head&gt;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&lt;meta charset="utf-8"&gt;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&lt;style&gt;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p { 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line-height: 200%;	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padding: 30px;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border: solid 2px green; 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border-radius: 20px;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}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&lt;/style&gt;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&lt;/head&gt;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56210" y="1002954"/>
            <a:ext cx="2434273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2400" dirty="0"/>
              <a:t> ex5-7.html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5922649" y="1656808"/>
            <a:ext cx="5677592" cy="48437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216000" rIns="216000" bIns="216000" rtlCol="0" anchor="t" anchorCtr="0"/>
          <a:lstStyle/>
          <a:p>
            <a:r>
              <a:rPr lang="en-US" altLang="ko-KR" sz="2000" dirty="0">
                <a:solidFill>
                  <a:schemeClr val="tx1"/>
                </a:solidFill>
              </a:rPr>
              <a:t>&lt;body&gt;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&lt;h3&gt;</a:t>
            </a:r>
            <a:r>
              <a:rPr lang="ko-KR" altLang="en-US" sz="2000" dirty="0">
                <a:solidFill>
                  <a:schemeClr val="tx1"/>
                </a:solidFill>
              </a:rPr>
              <a:t>박스 모델이란</a:t>
            </a:r>
            <a:r>
              <a:rPr lang="en-US" altLang="ko-KR" sz="2000" dirty="0">
                <a:solidFill>
                  <a:schemeClr val="tx1"/>
                </a:solidFill>
              </a:rPr>
              <a:t>?&lt;/h3&gt;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&lt;p&gt;</a:t>
            </a:r>
            <a:r>
              <a:rPr lang="ko-KR" altLang="en-US" sz="2000" dirty="0">
                <a:solidFill>
                  <a:schemeClr val="tx1"/>
                </a:solidFill>
              </a:rPr>
              <a:t>웹 페이지에 있는 모든 </a:t>
            </a:r>
            <a:r>
              <a:rPr lang="en-US" altLang="ko-KR" sz="2000" dirty="0">
                <a:solidFill>
                  <a:schemeClr val="tx1"/>
                </a:solidFill>
              </a:rPr>
              <a:t>HTML </a:t>
            </a:r>
            <a:r>
              <a:rPr lang="ko-KR" altLang="en-US" sz="2000" dirty="0">
                <a:solidFill>
                  <a:schemeClr val="tx1"/>
                </a:solidFill>
              </a:rPr>
              <a:t>요소는 사각형 형태를 가지는 박스로 생각할 수 있다</a:t>
            </a:r>
            <a:r>
              <a:rPr lang="en-US" altLang="ko-KR" sz="2000" dirty="0">
                <a:solidFill>
                  <a:schemeClr val="tx1"/>
                </a:solidFill>
              </a:rPr>
              <a:t>. CSS</a:t>
            </a:r>
            <a:r>
              <a:rPr lang="ko-KR" altLang="en-US" sz="2000" dirty="0">
                <a:solidFill>
                  <a:schemeClr val="tx1"/>
                </a:solidFill>
              </a:rPr>
              <a:t>에서는 이러한 박스를 기반으로 하여 요소에 경계선을 그릴 수 있으며 여백을 조정하여 요소를 화면에 배치할 수 있게 한다</a:t>
            </a:r>
            <a:r>
              <a:rPr lang="en-US" altLang="ko-KR" sz="2000" dirty="0">
                <a:solidFill>
                  <a:schemeClr val="tx1"/>
                </a:solidFill>
              </a:rPr>
              <a:t>.&lt;/p&gt;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&lt;/body&gt;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&lt;/html&gt;</a:t>
            </a:r>
          </a:p>
        </p:txBody>
      </p:sp>
    </p:spTree>
    <p:extLst>
      <p:ext uri="{BB962C8B-B14F-4D97-AF65-F5344CB8AC3E}">
        <p14:creationId xmlns:p14="http://schemas.microsoft.com/office/powerpoint/2010/main" val="2180282703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/>
        </p:nvCxnSpPr>
        <p:spPr>
          <a:xfrm>
            <a:off x="0" y="972589"/>
            <a:ext cx="12192000" cy="0"/>
          </a:xfrm>
          <a:prstGeom prst="line">
            <a:avLst/>
          </a:prstGeom>
          <a:ln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10438015" y="914400"/>
            <a:ext cx="1753985" cy="74815"/>
          </a:xfrm>
          <a:prstGeom prst="rect">
            <a:avLst/>
          </a:prstGeom>
          <a:solidFill>
            <a:srgbClr val="FF0D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773083" y="266007"/>
            <a:ext cx="62248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ex5-7.html</a:t>
            </a:r>
            <a:r>
              <a:rPr lang="ko-KR" altLang="en-US" sz="3200" dirty="0"/>
              <a:t>의 실행 결과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0" y="2342717"/>
            <a:ext cx="5486400" cy="3419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9704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/>
        </p:nvCxnSpPr>
        <p:spPr>
          <a:xfrm>
            <a:off x="0" y="972589"/>
            <a:ext cx="12192000" cy="0"/>
          </a:xfrm>
          <a:prstGeom prst="line">
            <a:avLst/>
          </a:prstGeom>
          <a:ln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10438015" y="914400"/>
            <a:ext cx="1753985" cy="74815"/>
          </a:xfrm>
          <a:prstGeom prst="rect">
            <a:avLst/>
          </a:prstGeom>
          <a:solidFill>
            <a:srgbClr val="FF0D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773083" y="266007"/>
            <a:ext cx="77364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ex1-3.html</a:t>
            </a:r>
            <a:r>
              <a:rPr lang="ko-KR" altLang="en-US" sz="3200" dirty="0"/>
              <a:t>의 실행 결과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8552" y="2874314"/>
            <a:ext cx="6105525" cy="178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40781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/>
        </p:nvCxnSpPr>
        <p:spPr>
          <a:xfrm>
            <a:off x="0" y="972589"/>
            <a:ext cx="12192000" cy="0"/>
          </a:xfrm>
          <a:prstGeom prst="line">
            <a:avLst/>
          </a:prstGeom>
          <a:ln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10438015" y="914400"/>
            <a:ext cx="1753985" cy="74815"/>
          </a:xfrm>
          <a:prstGeom prst="rect">
            <a:avLst/>
          </a:prstGeom>
          <a:solidFill>
            <a:srgbClr val="FF0D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773083" y="232756"/>
            <a:ext cx="79883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박스 그림자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946379" y="1656808"/>
            <a:ext cx="4739526" cy="48437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216000" rIns="216000" bIns="216000" rtlCol="0" anchor="t" anchorCtr="0"/>
          <a:lstStyle/>
          <a:p>
            <a:r>
              <a:rPr lang="en-US" altLang="ko-KR" sz="2000" dirty="0">
                <a:solidFill>
                  <a:schemeClr val="tx1"/>
                </a:solidFill>
              </a:rPr>
              <a:t>&lt;!DOCTYPE html&gt;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&lt;html&gt;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&lt;head&gt;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&lt;meta charset="utf-8"&gt;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&lt;style&gt;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div { 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width: 400px;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border: solid 1px black;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padding: 20px;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box-shadow: 5px </a:t>
            </a:r>
            <a:r>
              <a:rPr lang="en-US" altLang="ko-KR" sz="2000" dirty="0" err="1">
                <a:solidFill>
                  <a:schemeClr val="tx1"/>
                </a:solidFill>
              </a:rPr>
              <a:t>5px</a:t>
            </a:r>
            <a:r>
              <a:rPr lang="en-US" altLang="ko-KR" sz="2000" dirty="0">
                <a:solidFill>
                  <a:schemeClr val="tx1"/>
                </a:solidFill>
              </a:rPr>
              <a:t> 10px #888888;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}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&lt;/style&gt;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&lt;/head&gt;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56210" y="1002954"/>
            <a:ext cx="2434273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2400" dirty="0"/>
              <a:t> ex5-8.html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5922649" y="1656808"/>
            <a:ext cx="5677592" cy="48437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216000" rIns="216000" bIns="216000" rtlCol="0" anchor="t" anchorCtr="0"/>
          <a:lstStyle/>
          <a:p>
            <a:r>
              <a:rPr lang="en-US" altLang="ko-KR" sz="2000" dirty="0">
                <a:solidFill>
                  <a:schemeClr val="tx1"/>
                </a:solidFill>
              </a:rPr>
              <a:t>&lt;body&gt;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&lt;div&gt;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&lt;h3&gt;</a:t>
            </a:r>
            <a:r>
              <a:rPr lang="ko-KR" altLang="en-US" sz="2000" dirty="0">
                <a:solidFill>
                  <a:schemeClr val="tx1"/>
                </a:solidFill>
              </a:rPr>
              <a:t>박스 모델이란</a:t>
            </a:r>
            <a:r>
              <a:rPr lang="en-US" altLang="ko-KR" sz="2000" dirty="0">
                <a:solidFill>
                  <a:schemeClr val="tx1"/>
                </a:solidFill>
              </a:rPr>
              <a:t>?&lt;/h3&gt;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&lt;p&gt;</a:t>
            </a:r>
            <a:r>
              <a:rPr lang="ko-KR" altLang="en-US" sz="2000" dirty="0">
                <a:solidFill>
                  <a:schemeClr val="tx1"/>
                </a:solidFill>
              </a:rPr>
              <a:t>웹 페이지에 있는 모든 </a:t>
            </a:r>
            <a:r>
              <a:rPr lang="en-US" altLang="ko-KR" sz="2000" dirty="0">
                <a:solidFill>
                  <a:schemeClr val="tx1"/>
                </a:solidFill>
              </a:rPr>
              <a:t>HTML </a:t>
            </a:r>
            <a:r>
              <a:rPr lang="ko-KR" altLang="en-US" sz="2000" dirty="0">
                <a:solidFill>
                  <a:schemeClr val="tx1"/>
                </a:solidFill>
              </a:rPr>
              <a:t>요소는 사각형 형태를 가지는 박스로 생각할 수 있다</a:t>
            </a:r>
            <a:r>
              <a:rPr lang="en-US" altLang="ko-KR" sz="2000" dirty="0">
                <a:solidFill>
                  <a:schemeClr val="tx1"/>
                </a:solidFill>
              </a:rPr>
              <a:t>. &lt;/p&gt;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&lt;/div&gt;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&lt;/body&gt;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&lt;/html&gt;</a:t>
            </a:r>
          </a:p>
        </p:txBody>
      </p:sp>
    </p:spTree>
    <p:extLst>
      <p:ext uri="{BB962C8B-B14F-4D97-AF65-F5344CB8AC3E}">
        <p14:creationId xmlns:p14="http://schemas.microsoft.com/office/powerpoint/2010/main" val="2794771218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/>
        </p:nvCxnSpPr>
        <p:spPr>
          <a:xfrm>
            <a:off x="0" y="972589"/>
            <a:ext cx="12192000" cy="0"/>
          </a:xfrm>
          <a:prstGeom prst="line">
            <a:avLst/>
          </a:prstGeom>
          <a:ln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10438015" y="914400"/>
            <a:ext cx="1753985" cy="74815"/>
          </a:xfrm>
          <a:prstGeom prst="rect">
            <a:avLst/>
          </a:prstGeom>
          <a:solidFill>
            <a:srgbClr val="FF0D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773083" y="266007"/>
            <a:ext cx="62248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ex5-8.html</a:t>
            </a:r>
            <a:r>
              <a:rPr lang="ko-KR" altLang="en-US" sz="3200" dirty="0"/>
              <a:t>의 실행 결과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6897" y="2496936"/>
            <a:ext cx="5505450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263377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/>
        </p:nvCxnSpPr>
        <p:spPr>
          <a:xfrm>
            <a:off x="0" y="972589"/>
            <a:ext cx="12192000" cy="0"/>
          </a:xfrm>
          <a:prstGeom prst="line">
            <a:avLst/>
          </a:prstGeom>
          <a:ln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10438015" y="914400"/>
            <a:ext cx="1753985" cy="74815"/>
          </a:xfrm>
          <a:prstGeom prst="rect">
            <a:avLst/>
          </a:prstGeom>
          <a:solidFill>
            <a:srgbClr val="FF0D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773083" y="266007"/>
            <a:ext cx="62248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box-shadow </a:t>
            </a:r>
            <a:r>
              <a:rPr lang="ko-KR" altLang="en-US" sz="3200" dirty="0"/>
              <a:t>속성</a:t>
            </a:r>
          </a:p>
        </p:txBody>
      </p:sp>
      <p:graphicFrame>
        <p:nvGraphicFramePr>
          <p:cNvPr id="5" name="개체 4"/>
          <p:cNvGraphicFramePr>
            <a:graphicFrameLocks noChangeAspect="1"/>
          </p:cNvGraphicFramePr>
          <p:nvPr/>
        </p:nvGraphicFramePr>
        <p:xfrm>
          <a:off x="2566193" y="2239848"/>
          <a:ext cx="7059613" cy="307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2" imgW="7059960" imgH="3072960" progId="Photoshop.Image.13">
                  <p:embed/>
                </p:oleObj>
              </mc:Choice>
              <mc:Fallback>
                <p:oleObj name="Image" r:id="rId2" imgW="7059960" imgH="3072960" progId="Photoshop.Image.13">
                  <p:embed/>
                  <p:pic>
                    <p:nvPicPr>
                      <p:cNvPr id="5" name="개체 4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566193" y="2239848"/>
                        <a:ext cx="7059613" cy="3073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43949057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타원 19"/>
          <p:cNvSpPr/>
          <p:nvPr/>
        </p:nvSpPr>
        <p:spPr>
          <a:xfrm>
            <a:off x="6426079" y="1647139"/>
            <a:ext cx="1418253" cy="1418253"/>
          </a:xfrm>
          <a:prstGeom prst="ellipse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7551887" y="2009153"/>
            <a:ext cx="3507763" cy="712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4000" dirty="0"/>
              <a:t>CSS </a:t>
            </a:r>
            <a:r>
              <a:rPr lang="ko-KR" altLang="en-US" sz="4000" dirty="0" err="1"/>
              <a:t>선택자</a:t>
            </a:r>
            <a:endParaRPr lang="ko-KR" altLang="en-US" sz="4000" dirty="0"/>
          </a:p>
        </p:txBody>
      </p:sp>
      <p:sp>
        <p:nvSpPr>
          <p:cNvPr id="10" name="TextBox 9"/>
          <p:cNvSpPr txBox="1"/>
          <p:nvPr/>
        </p:nvSpPr>
        <p:spPr>
          <a:xfrm>
            <a:off x="7759498" y="3072964"/>
            <a:ext cx="3300152" cy="2336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3500"/>
              </a:lnSpc>
            </a:pPr>
            <a:r>
              <a:rPr lang="en-US" altLang="ko-KR" sz="2000" dirty="0"/>
              <a:t>6.1 </a:t>
            </a:r>
            <a:r>
              <a:rPr lang="ko-KR" altLang="en-US" sz="2000" dirty="0" err="1"/>
              <a:t>선택자란</a:t>
            </a:r>
            <a:r>
              <a:rPr lang="en-US" altLang="ko-KR" sz="2000" dirty="0"/>
              <a:t>?</a:t>
            </a:r>
          </a:p>
          <a:p>
            <a:pPr algn="r">
              <a:lnSpc>
                <a:spcPts val="3500"/>
              </a:lnSpc>
            </a:pPr>
            <a:r>
              <a:rPr lang="en-US" altLang="ko-KR" sz="2000" dirty="0"/>
              <a:t>6.2 </a:t>
            </a:r>
            <a:r>
              <a:rPr lang="ko-KR" altLang="en-US" sz="2000" dirty="0" err="1"/>
              <a:t>선택자의</a:t>
            </a:r>
            <a:r>
              <a:rPr lang="ko-KR" altLang="en-US" sz="2000" dirty="0"/>
              <a:t> 기본</a:t>
            </a:r>
            <a:endParaRPr lang="en-US" altLang="ko-KR" sz="2000" dirty="0"/>
          </a:p>
          <a:p>
            <a:pPr algn="r">
              <a:lnSpc>
                <a:spcPts val="3500"/>
              </a:lnSpc>
            </a:pPr>
            <a:r>
              <a:rPr lang="en-US" altLang="ko-KR" sz="2000" dirty="0"/>
              <a:t>6.3 </a:t>
            </a:r>
            <a:r>
              <a:rPr lang="ko-KR" altLang="en-US" sz="2000" dirty="0"/>
              <a:t>아이디 </a:t>
            </a:r>
            <a:r>
              <a:rPr lang="ko-KR" altLang="en-US" sz="2000" dirty="0" err="1"/>
              <a:t>선택자</a:t>
            </a:r>
            <a:endParaRPr lang="en-US" altLang="ko-KR" sz="2000" dirty="0"/>
          </a:p>
          <a:p>
            <a:pPr algn="r">
              <a:lnSpc>
                <a:spcPts val="3500"/>
              </a:lnSpc>
            </a:pPr>
            <a:r>
              <a:rPr lang="en-US" altLang="ko-KR" sz="2000" dirty="0"/>
              <a:t>6.4 </a:t>
            </a:r>
            <a:r>
              <a:rPr lang="ko-KR" altLang="en-US" sz="2000" dirty="0"/>
              <a:t>클래스 </a:t>
            </a:r>
            <a:r>
              <a:rPr lang="ko-KR" altLang="en-US" sz="2000" dirty="0" err="1"/>
              <a:t>선택자</a:t>
            </a:r>
            <a:endParaRPr lang="en-US" altLang="ko-KR" sz="2000" dirty="0"/>
          </a:p>
          <a:p>
            <a:pPr algn="r">
              <a:lnSpc>
                <a:spcPts val="3500"/>
              </a:lnSpc>
            </a:pPr>
            <a:r>
              <a:rPr lang="en-US" altLang="ko-KR" sz="2000" dirty="0"/>
              <a:t>6.5 </a:t>
            </a:r>
            <a:r>
              <a:rPr lang="ko-KR" altLang="en-US" sz="2000" dirty="0"/>
              <a:t>하위 </a:t>
            </a:r>
            <a:r>
              <a:rPr lang="ko-KR" altLang="en-US" sz="2000" dirty="0" err="1"/>
              <a:t>선택자</a:t>
            </a:r>
            <a:endParaRPr lang="en-US" altLang="ko-KR" sz="2000" dirty="0"/>
          </a:p>
        </p:txBody>
      </p:sp>
      <p:sp>
        <p:nvSpPr>
          <p:cNvPr id="18" name="타원 17"/>
          <p:cNvSpPr/>
          <p:nvPr/>
        </p:nvSpPr>
        <p:spPr>
          <a:xfrm>
            <a:off x="6633686" y="1836084"/>
            <a:ext cx="1024035" cy="102403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>
                <a:solidFill>
                  <a:srgbClr val="FF0D5A"/>
                </a:solidFill>
              </a:rPr>
              <a:t>06</a:t>
            </a:r>
            <a:endParaRPr lang="ko-KR" altLang="en-US" sz="3600" b="1" dirty="0">
              <a:solidFill>
                <a:srgbClr val="FF0D5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0081282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/>
        </p:nvCxnSpPr>
        <p:spPr>
          <a:xfrm>
            <a:off x="0" y="972589"/>
            <a:ext cx="12192000" cy="0"/>
          </a:xfrm>
          <a:prstGeom prst="line">
            <a:avLst/>
          </a:prstGeom>
          <a:ln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10438015" y="914400"/>
            <a:ext cx="1753985" cy="74815"/>
          </a:xfrm>
          <a:prstGeom prst="rect">
            <a:avLst/>
          </a:prstGeom>
          <a:solidFill>
            <a:srgbClr val="FF0D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773083" y="266007"/>
            <a:ext cx="79883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err="1"/>
              <a:t>선택자란</a:t>
            </a:r>
            <a:r>
              <a:rPr lang="en-US" altLang="ko-KR" sz="3200" dirty="0"/>
              <a:t>?</a:t>
            </a:r>
            <a:endParaRPr lang="ko-KR" altLang="en-US" sz="3200" dirty="0"/>
          </a:p>
        </p:txBody>
      </p:sp>
      <p:sp>
        <p:nvSpPr>
          <p:cNvPr id="6" name="TextBox 5"/>
          <p:cNvSpPr txBox="1"/>
          <p:nvPr/>
        </p:nvSpPr>
        <p:spPr>
          <a:xfrm>
            <a:off x="937952" y="1701223"/>
            <a:ext cx="103160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2400" dirty="0"/>
              <a:t> CSS </a:t>
            </a:r>
            <a:r>
              <a:rPr lang="ko-KR" altLang="en-US" sz="2400" dirty="0" err="1"/>
              <a:t>선택자</a:t>
            </a:r>
            <a:r>
              <a:rPr lang="en-US" altLang="ko-KR" sz="2400" dirty="0"/>
              <a:t>(Selector)</a:t>
            </a:r>
            <a:r>
              <a:rPr lang="ko-KR" altLang="en-US" sz="2400" dirty="0"/>
              <a:t>는 </a:t>
            </a:r>
            <a:r>
              <a:rPr lang="en-US" altLang="ko-KR" sz="2400" dirty="0"/>
              <a:t>CSS</a:t>
            </a:r>
            <a:r>
              <a:rPr lang="ko-KR" altLang="en-US" sz="2400" dirty="0"/>
              <a:t>로 꾸미고자 하는 </a:t>
            </a:r>
            <a:r>
              <a:rPr lang="en-US" altLang="ko-KR" sz="2400" dirty="0"/>
              <a:t>HTML</a:t>
            </a:r>
            <a:r>
              <a:rPr lang="ko-KR" altLang="en-US" sz="2400" dirty="0"/>
              <a:t>의 영역을 선택하는 데 사용</a:t>
            </a:r>
            <a:endParaRPr lang="en-US" altLang="ko-KR" sz="2400" dirty="0"/>
          </a:p>
        </p:txBody>
      </p:sp>
      <p:graphicFrame>
        <p:nvGraphicFramePr>
          <p:cNvPr id="8" name="개체 7"/>
          <p:cNvGraphicFramePr>
            <a:graphicFrameLocks noChangeAspect="1"/>
          </p:cNvGraphicFramePr>
          <p:nvPr/>
        </p:nvGraphicFramePr>
        <p:xfrm>
          <a:off x="2655092" y="3630185"/>
          <a:ext cx="6881813" cy="168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2" imgW="6882480" imgH="1688760" progId="Photoshop.Image.13">
                  <p:embed/>
                </p:oleObj>
              </mc:Choice>
              <mc:Fallback>
                <p:oleObj name="Image" r:id="rId2" imgW="6882480" imgH="1688760" progId="Photoshop.Image.13">
                  <p:embed/>
                  <p:pic>
                    <p:nvPicPr>
                      <p:cNvPr id="8" name="개체 7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655092" y="3630185"/>
                        <a:ext cx="6881813" cy="1689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52736220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/>
        </p:nvCxnSpPr>
        <p:spPr>
          <a:xfrm>
            <a:off x="0" y="972589"/>
            <a:ext cx="12192000" cy="0"/>
          </a:xfrm>
          <a:prstGeom prst="line">
            <a:avLst/>
          </a:prstGeom>
          <a:ln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10438015" y="914400"/>
            <a:ext cx="1753985" cy="74815"/>
          </a:xfrm>
          <a:prstGeom prst="rect">
            <a:avLst/>
          </a:prstGeom>
          <a:solidFill>
            <a:srgbClr val="FF0D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773083" y="266007"/>
            <a:ext cx="62248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err="1"/>
              <a:t>선택자의</a:t>
            </a:r>
            <a:r>
              <a:rPr lang="ko-KR" altLang="en-US" sz="3200" dirty="0"/>
              <a:t> 종류</a:t>
            </a:r>
          </a:p>
        </p:txBody>
      </p:sp>
      <p:graphicFrame>
        <p:nvGraphicFramePr>
          <p:cNvPr id="10" name="개체 9"/>
          <p:cNvGraphicFramePr>
            <a:graphicFrameLocks noChangeAspect="1"/>
          </p:cNvGraphicFramePr>
          <p:nvPr/>
        </p:nvGraphicFramePr>
        <p:xfrm>
          <a:off x="3296227" y="1950634"/>
          <a:ext cx="5765800" cy="3568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2" imgW="5765040" imgH="3567960" progId="Photoshop.Image.13">
                  <p:embed/>
                </p:oleObj>
              </mc:Choice>
              <mc:Fallback>
                <p:oleObj name="Image" r:id="rId2" imgW="5765040" imgH="3567960" progId="Photoshop.Image.13">
                  <p:embed/>
                  <p:pic>
                    <p:nvPicPr>
                      <p:cNvPr id="10" name="개체 9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296227" y="1950634"/>
                        <a:ext cx="5765800" cy="3568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41965771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/>
        </p:nvCxnSpPr>
        <p:spPr>
          <a:xfrm>
            <a:off x="0" y="972589"/>
            <a:ext cx="12192000" cy="0"/>
          </a:xfrm>
          <a:prstGeom prst="line">
            <a:avLst/>
          </a:prstGeom>
          <a:ln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10438015" y="914400"/>
            <a:ext cx="1753985" cy="74815"/>
          </a:xfrm>
          <a:prstGeom prst="rect">
            <a:avLst/>
          </a:prstGeom>
          <a:solidFill>
            <a:srgbClr val="FF0D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773083" y="232756"/>
            <a:ext cx="79883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전체 </a:t>
            </a:r>
            <a:r>
              <a:rPr lang="ko-KR" altLang="en-US" sz="3200" dirty="0" err="1"/>
              <a:t>선택자</a:t>
            </a:r>
            <a:endParaRPr lang="ko-KR" altLang="en-US" sz="3200" dirty="0"/>
          </a:p>
        </p:txBody>
      </p:sp>
      <p:sp>
        <p:nvSpPr>
          <p:cNvPr id="7" name="직사각형 6"/>
          <p:cNvSpPr/>
          <p:nvPr/>
        </p:nvSpPr>
        <p:spPr>
          <a:xfrm>
            <a:off x="946378" y="1656808"/>
            <a:ext cx="5005535" cy="467749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216000" rIns="216000" bIns="216000" rtlCol="0" anchor="t" anchorCtr="0"/>
          <a:lstStyle/>
          <a:p>
            <a:r>
              <a:rPr lang="en-US" altLang="ko-KR" sz="2000" dirty="0">
                <a:solidFill>
                  <a:schemeClr val="tx1"/>
                </a:solidFill>
              </a:rPr>
              <a:t>&lt;!DOCTYPE html&gt;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&lt;html&gt;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&lt;head&gt;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&lt;meta charset="utf-8"&gt;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&lt;style&gt;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* {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color: green;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margin: 0;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padding: 0; 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}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&lt;/style&gt;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&lt;/head&gt;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56210" y="1002954"/>
            <a:ext cx="2434273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2400" dirty="0"/>
              <a:t> ex6-1.html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6309472" y="1656808"/>
            <a:ext cx="5005535" cy="467749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216000" rIns="216000" bIns="216000" rtlCol="0" anchor="t" anchorCtr="0"/>
          <a:lstStyle/>
          <a:p>
            <a:r>
              <a:rPr lang="en-US" altLang="ko-KR" sz="2000" dirty="0">
                <a:solidFill>
                  <a:schemeClr val="tx1"/>
                </a:solidFill>
              </a:rPr>
              <a:t>&lt;body&gt;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&lt;h3&gt;</a:t>
            </a:r>
            <a:r>
              <a:rPr lang="ko-KR" altLang="en-US" sz="2000" dirty="0">
                <a:solidFill>
                  <a:schemeClr val="tx1"/>
                </a:solidFill>
              </a:rPr>
              <a:t>요리의 사전적 의미</a:t>
            </a:r>
            <a:r>
              <a:rPr lang="en-US" altLang="ko-KR" sz="2000" dirty="0">
                <a:solidFill>
                  <a:schemeClr val="tx1"/>
                </a:solidFill>
              </a:rPr>
              <a:t>&lt;/h3&gt;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&lt;p&gt;1. </a:t>
            </a:r>
            <a:r>
              <a:rPr lang="ko-KR" altLang="en-US" sz="2000" dirty="0">
                <a:solidFill>
                  <a:schemeClr val="tx1"/>
                </a:solidFill>
              </a:rPr>
              <a:t>여러 조리 과정을 거쳐 음식을 만듦</a:t>
            </a:r>
            <a:r>
              <a:rPr lang="en-US" altLang="ko-KR" sz="2000" dirty="0">
                <a:solidFill>
                  <a:schemeClr val="tx1"/>
                </a:solidFill>
              </a:rPr>
              <a:t>. </a:t>
            </a:r>
            <a:r>
              <a:rPr lang="ko-KR" altLang="en-US" sz="2000" dirty="0">
                <a:solidFill>
                  <a:schemeClr val="tx1"/>
                </a:solidFill>
              </a:rPr>
              <a:t>또는 그 음식</a:t>
            </a:r>
            <a:r>
              <a:rPr lang="en-US" altLang="ko-KR" sz="2000" dirty="0">
                <a:solidFill>
                  <a:schemeClr val="tx1"/>
                </a:solidFill>
              </a:rPr>
              <a:t>. </a:t>
            </a:r>
            <a:r>
              <a:rPr lang="ko-KR" altLang="en-US" sz="2000" dirty="0">
                <a:solidFill>
                  <a:schemeClr val="tx1"/>
                </a:solidFill>
              </a:rPr>
              <a:t>주로 가열한 것을 이른다</a:t>
            </a:r>
            <a:r>
              <a:rPr lang="en-US" altLang="ko-KR" sz="2000" dirty="0">
                <a:solidFill>
                  <a:schemeClr val="tx1"/>
                </a:solidFill>
              </a:rPr>
              <a:t>.&lt;</a:t>
            </a:r>
            <a:r>
              <a:rPr lang="en-US" altLang="ko-KR" sz="2000" dirty="0" err="1">
                <a:solidFill>
                  <a:schemeClr val="tx1"/>
                </a:solidFill>
              </a:rPr>
              <a:t>br</a:t>
            </a:r>
            <a:r>
              <a:rPr lang="en-US" altLang="ko-KR" sz="2000" dirty="0">
                <a:solidFill>
                  <a:schemeClr val="tx1"/>
                </a:solidFill>
              </a:rPr>
              <a:t>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2. </a:t>
            </a:r>
            <a:r>
              <a:rPr lang="ko-KR" altLang="en-US" sz="2000" dirty="0">
                <a:solidFill>
                  <a:schemeClr val="tx1"/>
                </a:solidFill>
              </a:rPr>
              <a:t>어떤 대상을 능숙하게 처리함을 속되게 이르는 말</a:t>
            </a:r>
            <a:r>
              <a:rPr lang="en-US" altLang="ko-KR" sz="2000" dirty="0">
                <a:solidFill>
                  <a:schemeClr val="tx1"/>
                </a:solidFill>
              </a:rPr>
              <a:t>.&lt;/p&gt;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&lt;/body&gt;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&lt;/html&gt;</a:t>
            </a:r>
          </a:p>
        </p:txBody>
      </p:sp>
    </p:spTree>
    <p:extLst>
      <p:ext uri="{BB962C8B-B14F-4D97-AF65-F5344CB8AC3E}">
        <p14:creationId xmlns:p14="http://schemas.microsoft.com/office/powerpoint/2010/main" val="161813860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/>
        </p:nvCxnSpPr>
        <p:spPr>
          <a:xfrm>
            <a:off x="0" y="972589"/>
            <a:ext cx="12192000" cy="0"/>
          </a:xfrm>
          <a:prstGeom prst="line">
            <a:avLst/>
          </a:prstGeom>
          <a:ln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10438015" y="914400"/>
            <a:ext cx="1753985" cy="74815"/>
          </a:xfrm>
          <a:prstGeom prst="rect">
            <a:avLst/>
          </a:prstGeom>
          <a:solidFill>
            <a:srgbClr val="FF0D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773083" y="266007"/>
            <a:ext cx="62248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ex6-1.html</a:t>
            </a:r>
            <a:r>
              <a:rPr lang="ko-KR" altLang="en-US" sz="3200" dirty="0"/>
              <a:t>의 실행 결과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3275" y="2905384"/>
            <a:ext cx="5505450" cy="176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492559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/>
        </p:nvCxnSpPr>
        <p:spPr>
          <a:xfrm>
            <a:off x="0" y="972589"/>
            <a:ext cx="12192000" cy="0"/>
          </a:xfrm>
          <a:prstGeom prst="line">
            <a:avLst/>
          </a:prstGeom>
          <a:ln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10438015" y="914400"/>
            <a:ext cx="1753985" cy="74815"/>
          </a:xfrm>
          <a:prstGeom prst="rect">
            <a:avLst/>
          </a:prstGeom>
          <a:solidFill>
            <a:srgbClr val="FF0D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773083" y="232756"/>
            <a:ext cx="79883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태그 </a:t>
            </a:r>
            <a:r>
              <a:rPr lang="ko-KR" altLang="en-US" sz="3200" dirty="0" err="1"/>
              <a:t>선택자</a:t>
            </a:r>
            <a:endParaRPr lang="ko-KR" altLang="en-US" sz="3200" dirty="0"/>
          </a:p>
        </p:txBody>
      </p:sp>
      <p:sp>
        <p:nvSpPr>
          <p:cNvPr id="7" name="직사각형 6"/>
          <p:cNvSpPr/>
          <p:nvPr/>
        </p:nvSpPr>
        <p:spPr>
          <a:xfrm>
            <a:off x="946378" y="1656808"/>
            <a:ext cx="10101237" cy="467749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216000" rIns="216000" bIns="216000" rtlCol="0" anchor="t" anchorCtr="0"/>
          <a:lstStyle/>
          <a:p>
            <a:r>
              <a:rPr lang="en-US" altLang="ko-KR" sz="2000" dirty="0">
                <a:solidFill>
                  <a:schemeClr val="tx1"/>
                </a:solidFill>
              </a:rPr>
              <a:t>&lt;!DOCTYPE html&gt;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&lt;html&gt;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&lt;head&gt;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&lt;meta charset="utf-8"&gt;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&lt;style&gt;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body { font-family: "</a:t>
            </a:r>
            <a:r>
              <a:rPr lang="ko-KR" altLang="en-US" sz="2000" dirty="0">
                <a:solidFill>
                  <a:schemeClr val="tx1"/>
                </a:solidFill>
              </a:rPr>
              <a:t>돋움</a:t>
            </a:r>
            <a:r>
              <a:rPr lang="en-US" altLang="ko-KR" sz="2000" dirty="0">
                <a:solidFill>
                  <a:schemeClr val="tx1"/>
                </a:solidFill>
              </a:rPr>
              <a:t>"; color: #444444; }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h1 { text-decoration: underline; color: green; }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h3 { font-size: 25px; font-style : italic; margin-top: 30px; }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p { line-height: 150%; font-size: 18px; }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span { font-weight: bold; color: red; }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&lt;/style&gt;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&lt;/head&gt;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56210" y="1002954"/>
            <a:ext cx="2434273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2400" dirty="0"/>
              <a:t> ex6-2.html</a:t>
            </a:r>
          </a:p>
        </p:txBody>
      </p:sp>
    </p:spTree>
    <p:extLst>
      <p:ext uri="{BB962C8B-B14F-4D97-AF65-F5344CB8AC3E}">
        <p14:creationId xmlns:p14="http://schemas.microsoft.com/office/powerpoint/2010/main" val="4041066016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/>
        </p:nvCxnSpPr>
        <p:spPr>
          <a:xfrm>
            <a:off x="0" y="972589"/>
            <a:ext cx="12192000" cy="0"/>
          </a:xfrm>
          <a:prstGeom prst="line">
            <a:avLst/>
          </a:prstGeom>
          <a:ln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10438015" y="914400"/>
            <a:ext cx="1753985" cy="74815"/>
          </a:xfrm>
          <a:prstGeom prst="rect">
            <a:avLst/>
          </a:prstGeom>
          <a:solidFill>
            <a:srgbClr val="FF0D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1016231" y="1656808"/>
            <a:ext cx="10159538" cy="467749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216000" rIns="216000" bIns="216000" rtlCol="0" anchor="t" anchorCtr="0"/>
          <a:lstStyle/>
          <a:p>
            <a:r>
              <a:rPr lang="en-US" altLang="ko-KR" sz="2000" dirty="0">
                <a:solidFill>
                  <a:schemeClr val="tx1"/>
                </a:solidFill>
              </a:rPr>
              <a:t>&lt;body&gt;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&lt;h1&gt;</a:t>
            </a:r>
            <a:r>
              <a:rPr lang="ko-KR" altLang="en-US" sz="2000" dirty="0">
                <a:solidFill>
                  <a:schemeClr val="tx1"/>
                </a:solidFill>
              </a:rPr>
              <a:t>요리의 방법</a:t>
            </a:r>
            <a:r>
              <a:rPr lang="en-US" altLang="ko-KR" sz="2000" dirty="0">
                <a:solidFill>
                  <a:schemeClr val="tx1"/>
                </a:solidFill>
              </a:rPr>
              <a:t>&lt;/h1&gt;</a:t>
            </a:r>
          </a:p>
          <a:p>
            <a:endParaRPr lang="en-US" altLang="ko-KR" sz="2000" dirty="0">
              <a:solidFill>
                <a:schemeClr val="tx1"/>
              </a:solidFill>
            </a:endParaRPr>
          </a:p>
          <a:p>
            <a:r>
              <a:rPr lang="en-US" altLang="ko-KR" sz="2000" dirty="0">
                <a:solidFill>
                  <a:schemeClr val="tx1"/>
                </a:solidFill>
              </a:rPr>
              <a:t>&lt;h3&gt;</a:t>
            </a:r>
            <a:r>
              <a:rPr lang="ko-KR" altLang="en-US" sz="2000" dirty="0">
                <a:solidFill>
                  <a:schemeClr val="tx1"/>
                </a:solidFill>
              </a:rPr>
              <a:t>끓이기</a:t>
            </a:r>
            <a:r>
              <a:rPr lang="en-US" altLang="ko-KR" sz="2000" dirty="0">
                <a:solidFill>
                  <a:schemeClr val="tx1"/>
                </a:solidFill>
              </a:rPr>
              <a:t>&lt;/h3&gt;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&lt;p&gt;</a:t>
            </a:r>
            <a:r>
              <a:rPr lang="ko-KR" altLang="en-US" sz="2000" dirty="0">
                <a:solidFill>
                  <a:schemeClr val="tx1"/>
                </a:solidFill>
              </a:rPr>
              <a:t>식품에 물을 가하여 </a:t>
            </a:r>
            <a:r>
              <a:rPr lang="en-US" altLang="ko-KR" sz="2000" dirty="0">
                <a:solidFill>
                  <a:schemeClr val="tx1"/>
                </a:solidFill>
              </a:rPr>
              <a:t>100℃</a:t>
            </a:r>
            <a:r>
              <a:rPr lang="ko-KR" altLang="en-US" sz="2000" dirty="0">
                <a:solidFill>
                  <a:schemeClr val="tx1"/>
                </a:solidFill>
              </a:rPr>
              <a:t>의 온도에서 </a:t>
            </a:r>
            <a:r>
              <a:rPr lang="en-US" altLang="ko-KR" sz="2000" dirty="0">
                <a:solidFill>
                  <a:schemeClr val="tx1"/>
                </a:solidFill>
              </a:rPr>
              <a:t>&lt;span&gt;</a:t>
            </a:r>
            <a:r>
              <a:rPr lang="ko-KR" altLang="en-US" sz="2000" dirty="0">
                <a:solidFill>
                  <a:schemeClr val="tx1"/>
                </a:solidFill>
              </a:rPr>
              <a:t>끓이는 조리 방법</a:t>
            </a:r>
            <a:r>
              <a:rPr lang="en-US" altLang="ko-KR" sz="2000" dirty="0">
                <a:solidFill>
                  <a:schemeClr val="tx1"/>
                </a:solidFill>
              </a:rPr>
              <a:t>&lt;/span&gt;</a:t>
            </a:r>
            <a:r>
              <a:rPr lang="ko-KR" altLang="en-US" sz="2000" dirty="0">
                <a:solidFill>
                  <a:schemeClr val="tx1"/>
                </a:solidFill>
              </a:rPr>
              <a:t>이다</a:t>
            </a:r>
            <a:r>
              <a:rPr lang="en-US" altLang="ko-KR" sz="2000" dirty="0">
                <a:solidFill>
                  <a:schemeClr val="tx1"/>
                </a:solidFill>
              </a:rPr>
              <a:t>. </a:t>
            </a:r>
            <a:r>
              <a:rPr lang="ko-KR" altLang="en-US" sz="2000" dirty="0">
                <a:solidFill>
                  <a:schemeClr val="tx1"/>
                </a:solidFill>
              </a:rPr>
              <a:t>국</a:t>
            </a:r>
            <a:r>
              <a:rPr lang="en-US" altLang="ko-KR" sz="2000" dirty="0">
                <a:solidFill>
                  <a:schemeClr val="tx1"/>
                </a:solidFill>
              </a:rPr>
              <a:t>, </a:t>
            </a:r>
            <a:r>
              <a:rPr lang="ko-KR" altLang="en-US" sz="2000" dirty="0">
                <a:solidFill>
                  <a:schemeClr val="tx1"/>
                </a:solidFill>
              </a:rPr>
              <a:t>찌개 등을 만드는 방법으로 열을 가하여 조리를 한다</a:t>
            </a:r>
            <a:r>
              <a:rPr lang="en-US" altLang="ko-KR" sz="2000" dirty="0">
                <a:solidFill>
                  <a:schemeClr val="tx1"/>
                </a:solidFill>
              </a:rPr>
              <a:t>. </a:t>
            </a:r>
            <a:r>
              <a:rPr lang="ko-KR" altLang="en-US" sz="2000" dirty="0">
                <a:solidFill>
                  <a:schemeClr val="tx1"/>
                </a:solidFill>
              </a:rPr>
              <a:t>곡류는 물과 함께 가열하면 녹말이 팽창하고 끈기 있는 상태가 된다</a:t>
            </a:r>
            <a:r>
              <a:rPr lang="en-US" altLang="ko-KR" sz="2000" dirty="0">
                <a:solidFill>
                  <a:schemeClr val="tx1"/>
                </a:solidFill>
              </a:rPr>
              <a:t>.&lt;/p&gt;</a:t>
            </a:r>
          </a:p>
          <a:p>
            <a:endParaRPr lang="en-US" altLang="ko-KR" sz="2000" dirty="0">
              <a:solidFill>
                <a:schemeClr val="tx1"/>
              </a:solidFill>
            </a:endParaRPr>
          </a:p>
          <a:p>
            <a:r>
              <a:rPr lang="en-US" altLang="ko-KR" sz="2000" dirty="0">
                <a:solidFill>
                  <a:schemeClr val="tx1"/>
                </a:solidFill>
              </a:rPr>
              <a:t>&lt;h3&gt;</a:t>
            </a:r>
            <a:r>
              <a:rPr lang="ko-KR" altLang="en-US" sz="2000" dirty="0">
                <a:solidFill>
                  <a:schemeClr val="tx1"/>
                </a:solidFill>
              </a:rPr>
              <a:t>튀기기</a:t>
            </a:r>
            <a:r>
              <a:rPr lang="en-US" altLang="ko-KR" sz="2000" dirty="0">
                <a:solidFill>
                  <a:schemeClr val="tx1"/>
                </a:solidFill>
              </a:rPr>
              <a:t>&lt;/h3&gt;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&lt;p&gt;</a:t>
            </a:r>
            <a:r>
              <a:rPr lang="ko-KR" altLang="en-US" sz="2000" dirty="0">
                <a:solidFill>
                  <a:schemeClr val="tx1"/>
                </a:solidFill>
              </a:rPr>
              <a:t>튀기기는 맛이 담백한 생선</a:t>
            </a:r>
            <a:r>
              <a:rPr lang="en-US" altLang="ko-KR" sz="2000" dirty="0">
                <a:solidFill>
                  <a:schemeClr val="tx1"/>
                </a:solidFill>
              </a:rPr>
              <a:t>,</a:t>
            </a:r>
            <a:r>
              <a:rPr lang="ko-KR" altLang="en-US" sz="2000" dirty="0">
                <a:solidFill>
                  <a:schemeClr val="tx1"/>
                </a:solidFill>
              </a:rPr>
              <a:t>새우</a:t>
            </a:r>
            <a:r>
              <a:rPr lang="en-US" altLang="ko-KR" sz="2000" dirty="0">
                <a:solidFill>
                  <a:schemeClr val="tx1"/>
                </a:solidFill>
              </a:rPr>
              <a:t>, </a:t>
            </a:r>
            <a:r>
              <a:rPr lang="ko-KR" altLang="en-US" sz="2000" dirty="0">
                <a:solidFill>
                  <a:schemeClr val="tx1"/>
                </a:solidFill>
              </a:rPr>
              <a:t>채소 등에 많이 쓰이는 조리 방법으로 </a:t>
            </a:r>
            <a:r>
              <a:rPr lang="en-US" altLang="ko-KR" sz="2000" dirty="0">
                <a:solidFill>
                  <a:schemeClr val="tx1"/>
                </a:solidFill>
              </a:rPr>
              <a:t>&lt;span&gt;</a:t>
            </a:r>
            <a:r>
              <a:rPr lang="ko-KR" altLang="en-US" sz="2000" dirty="0">
                <a:solidFill>
                  <a:schemeClr val="tx1"/>
                </a:solidFill>
              </a:rPr>
              <a:t>끓는 기름 속에서 식품을 가열</a:t>
            </a:r>
            <a:r>
              <a:rPr lang="en-US" altLang="ko-KR" sz="2000" dirty="0">
                <a:solidFill>
                  <a:schemeClr val="tx1"/>
                </a:solidFill>
              </a:rPr>
              <a:t>&lt;/span&gt;</a:t>
            </a:r>
            <a:r>
              <a:rPr lang="ko-KR" altLang="en-US" sz="2000" dirty="0">
                <a:solidFill>
                  <a:schemeClr val="tx1"/>
                </a:solidFill>
              </a:rPr>
              <a:t>하는 방법이다</a:t>
            </a:r>
            <a:r>
              <a:rPr lang="en-US" altLang="ko-KR" sz="2000" dirty="0">
                <a:solidFill>
                  <a:schemeClr val="tx1"/>
                </a:solidFill>
              </a:rPr>
              <a:t>. &lt;/p&gt;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&lt;/body&gt;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&lt;/html&gt;</a:t>
            </a:r>
          </a:p>
        </p:txBody>
      </p:sp>
    </p:spTree>
    <p:extLst>
      <p:ext uri="{BB962C8B-B14F-4D97-AF65-F5344CB8AC3E}">
        <p14:creationId xmlns:p14="http://schemas.microsoft.com/office/powerpoint/2010/main" val="38703401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타원 19"/>
          <p:cNvSpPr/>
          <p:nvPr/>
        </p:nvSpPr>
        <p:spPr>
          <a:xfrm>
            <a:off x="5794314" y="1647139"/>
            <a:ext cx="1418253" cy="1418253"/>
          </a:xfrm>
          <a:prstGeom prst="ellipse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7212567" y="1991658"/>
            <a:ext cx="4217436" cy="712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4000" dirty="0"/>
              <a:t>HTML</a:t>
            </a:r>
            <a:r>
              <a:rPr lang="ko-KR" altLang="en-US" sz="4000" dirty="0"/>
              <a:t> 기본 태그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759498" y="3072964"/>
            <a:ext cx="3300152" cy="2336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3500"/>
              </a:lnSpc>
            </a:pPr>
            <a:r>
              <a:rPr lang="en-US" altLang="ko-KR" sz="2000" dirty="0"/>
              <a:t>2.1 </a:t>
            </a:r>
            <a:r>
              <a:rPr lang="ko-KR" altLang="en-US" sz="2000" dirty="0"/>
              <a:t>텍스트</a:t>
            </a:r>
            <a:endParaRPr lang="en-US" altLang="ko-KR" sz="2000" dirty="0"/>
          </a:p>
          <a:p>
            <a:pPr algn="r">
              <a:lnSpc>
                <a:spcPts val="3500"/>
              </a:lnSpc>
            </a:pPr>
            <a:r>
              <a:rPr lang="en-US" altLang="ko-KR" sz="2000" dirty="0"/>
              <a:t>2.2 </a:t>
            </a:r>
            <a:r>
              <a:rPr lang="ko-KR" altLang="en-US" sz="2000" dirty="0"/>
              <a:t>이미지</a:t>
            </a:r>
            <a:endParaRPr lang="en-US" altLang="ko-KR" sz="2000" dirty="0"/>
          </a:p>
          <a:p>
            <a:pPr algn="r">
              <a:lnSpc>
                <a:spcPts val="3500"/>
              </a:lnSpc>
            </a:pPr>
            <a:r>
              <a:rPr lang="en-US" altLang="ko-KR" sz="2000" dirty="0"/>
              <a:t>2.3 </a:t>
            </a:r>
            <a:r>
              <a:rPr lang="ko-KR" altLang="en-US" sz="2000" dirty="0"/>
              <a:t>오디오와 비디오</a:t>
            </a:r>
            <a:br>
              <a:rPr lang="en-US" altLang="ko-KR" sz="2000" dirty="0"/>
            </a:br>
            <a:r>
              <a:rPr lang="en-US" altLang="ko-KR" sz="2000" dirty="0"/>
              <a:t>2.4 </a:t>
            </a:r>
            <a:r>
              <a:rPr lang="ko-KR" altLang="en-US" sz="2000" dirty="0"/>
              <a:t>목록</a:t>
            </a:r>
            <a:endParaRPr lang="en-US" altLang="ko-KR" sz="2000" dirty="0"/>
          </a:p>
          <a:p>
            <a:pPr algn="r">
              <a:lnSpc>
                <a:spcPts val="3500"/>
              </a:lnSpc>
            </a:pPr>
            <a:r>
              <a:rPr lang="en-US" altLang="ko-KR" sz="2000" dirty="0"/>
              <a:t>2.5 </a:t>
            </a:r>
            <a:r>
              <a:rPr lang="ko-KR" altLang="en-US" sz="2000" dirty="0" err="1"/>
              <a:t>하이퍼</a:t>
            </a:r>
            <a:r>
              <a:rPr lang="ko-KR" altLang="en-US" sz="2000" dirty="0"/>
              <a:t> 링크</a:t>
            </a:r>
          </a:p>
        </p:txBody>
      </p:sp>
      <p:sp>
        <p:nvSpPr>
          <p:cNvPr id="18" name="타원 17"/>
          <p:cNvSpPr/>
          <p:nvPr/>
        </p:nvSpPr>
        <p:spPr>
          <a:xfrm>
            <a:off x="6001921" y="1836084"/>
            <a:ext cx="1024035" cy="102403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>
                <a:solidFill>
                  <a:srgbClr val="FF0D5A"/>
                </a:solidFill>
              </a:rPr>
              <a:t>02</a:t>
            </a:r>
            <a:endParaRPr lang="ko-KR" altLang="en-US" sz="3600" b="1" dirty="0">
              <a:solidFill>
                <a:srgbClr val="FF0D5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9012354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/>
        </p:nvCxnSpPr>
        <p:spPr>
          <a:xfrm>
            <a:off x="0" y="972589"/>
            <a:ext cx="12192000" cy="0"/>
          </a:xfrm>
          <a:prstGeom prst="line">
            <a:avLst/>
          </a:prstGeom>
          <a:ln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10438015" y="914400"/>
            <a:ext cx="1753985" cy="74815"/>
          </a:xfrm>
          <a:prstGeom prst="rect">
            <a:avLst/>
          </a:prstGeom>
          <a:solidFill>
            <a:srgbClr val="FF0D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773083" y="266007"/>
            <a:ext cx="62248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ex6-2.html</a:t>
            </a:r>
            <a:r>
              <a:rPr lang="ko-KR" altLang="en-US" sz="3200" dirty="0"/>
              <a:t>의 실행 결과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6402" y="1656050"/>
            <a:ext cx="5505450" cy="454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592789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/>
        </p:nvCxnSpPr>
        <p:spPr>
          <a:xfrm>
            <a:off x="0" y="972589"/>
            <a:ext cx="12192000" cy="0"/>
          </a:xfrm>
          <a:prstGeom prst="line">
            <a:avLst/>
          </a:prstGeom>
          <a:ln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10438015" y="914400"/>
            <a:ext cx="1753985" cy="74815"/>
          </a:xfrm>
          <a:prstGeom prst="rect">
            <a:avLst/>
          </a:prstGeom>
          <a:solidFill>
            <a:srgbClr val="FF0D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773083" y="232756"/>
            <a:ext cx="79883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그룹 </a:t>
            </a:r>
            <a:r>
              <a:rPr lang="ko-KR" altLang="en-US" sz="3200" dirty="0" err="1"/>
              <a:t>선택자</a:t>
            </a:r>
            <a:endParaRPr lang="ko-KR" altLang="en-US" sz="3200" dirty="0"/>
          </a:p>
        </p:txBody>
      </p:sp>
      <p:sp>
        <p:nvSpPr>
          <p:cNvPr id="7" name="직사각형 6"/>
          <p:cNvSpPr/>
          <p:nvPr/>
        </p:nvSpPr>
        <p:spPr>
          <a:xfrm>
            <a:off x="946378" y="1656808"/>
            <a:ext cx="10101237" cy="467749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216000" rIns="216000" bIns="216000" rtlCol="0" anchor="t" anchorCtr="0"/>
          <a:lstStyle/>
          <a:p>
            <a:r>
              <a:rPr lang="en-US" altLang="ko-KR" sz="2000" dirty="0">
                <a:solidFill>
                  <a:schemeClr val="tx1"/>
                </a:solidFill>
              </a:rPr>
              <a:t>&lt;!DOCTYPE html&gt;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&lt;html&gt;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&lt;head&gt;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&lt;meta charset="utf-8"&gt;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&lt;style&gt;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h2, h3 { text-align: center; }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p, </a:t>
            </a:r>
            <a:r>
              <a:rPr lang="en-US" altLang="ko-KR" sz="2000" dirty="0" err="1">
                <a:solidFill>
                  <a:schemeClr val="tx1"/>
                </a:solidFill>
              </a:rPr>
              <a:t>ul</a:t>
            </a:r>
            <a:r>
              <a:rPr lang="en-US" altLang="ko-KR" sz="2000" dirty="0">
                <a:solidFill>
                  <a:schemeClr val="tx1"/>
                </a:solidFill>
              </a:rPr>
              <a:t> { font-size: 17px; }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p {	line-height: 150%; }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&lt;/style&gt;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56210" y="1002954"/>
            <a:ext cx="2434273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2400" dirty="0"/>
              <a:t> ex6-3.html</a:t>
            </a:r>
          </a:p>
        </p:txBody>
      </p:sp>
    </p:spTree>
    <p:extLst>
      <p:ext uri="{BB962C8B-B14F-4D97-AF65-F5344CB8AC3E}">
        <p14:creationId xmlns:p14="http://schemas.microsoft.com/office/powerpoint/2010/main" val="1751919593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/>
        </p:nvCxnSpPr>
        <p:spPr>
          <a:xfrm>
            <a:off x="0" y="972589"/>
            <a:ext cx="12192000" cy="0"/>
          </a:xfrm>
          <a:prstGeom prst="line">
            <a:avLst/>
          </a:prstGeom>
          <a:ln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10438015" y="914400"/>
            <a:ext cx="1753985" cy="74815"/>
          </a:xfrm>
          <a:prstGeom prst="rect">
            <a:avLst/>
          </a:prstGeom>
          <a:solidFill>
            <a:srgbClr val="FF0D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1016231" y="1656808"/>
            <a:ext cx="10159538" cy="467749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216000" rIns="216000" bIns="216000" rtlCol="0" anchor="t" anchorCtr="0"/>
          <a:lstStyle/>
          <a:p>
            <a:r>
              <a:rPr lang="en-US" altLang="ko-KR" sz="2000" dirty="0">
                <a:solidFill>
                  <a:schemeClr val="tx1"/>
                </a:solidFill>
              </a:rPr>
              <a:t>&lt;body&gt;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&lt;h2&gt;</a:t>
            </a:r>
            <a:r>
              <a:rPr lang="ko-KR" altLang="en-US" sz="2000" dirty="0">
                <a:solidFill>
                  <a:schemeClr val="tx1"/>
                </a:solidFill>
              </a:rPr>
              <a:t>로이터 사진전</a:t>
            </a:r>
            <a:r>
              <a:rPr lang="en-US" altLang="ko-KR" sz="2000" dirty="0">
                <a:solidFill>
                  <a:schemeClr val="tx1"/>
                </a:solidFill>
              </a:rPr>
              <a:t>&lt;/h2&gt;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&lt;h3&gt;</a:t>
            </a:r>
            <a:r>
              <a:rPr lang="ko-KR" altLang="en-US" sz="2000" dirty="0">
                <a:solidFill>
                  <a:schemeClr val="tx1"/>
                </a:solidFill>
              </a:rPr>
              <a:t>세상의 드라마를 기록하다</a:t>
            </a:r>
            <a:r>
              <a:rPr lang="en-US" altLang="ko-KR" sz="2000" dirty="0">
                <a:solidFill>
                  <a:schemeClr val="tx1"/>
                </a:solidFill>
              </a:rPr>
              <a:t>&lt;/h3&gt;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&lt;p&gt;</a:t>
            </a:r>
            <a:r>
              <a:rPr lang="ko-KR" altLang="en-US" sz="2000" dirty="0">
                <a:solidFill>
                  <a:schemeClr val="tx1"/>
                </a:solidFill>
              </a:rPr>
              <a:t>세계 </a:t>
            </a:r>
            <a:r>
              <a:rPr lang="en-US" altLang="ko-KR" sz="2000" dirty="0">
                <a:solidFill>
                  <a:schemeClr val="tx1"/>
                </a:solidFill>
              </a:rPr>
              <a:t>3</a:t>
            </a:r>
            <a:r>
              <a:rPr lang="ko-KR" altLang="en-US" sz="2000" dirty="0">
                <a:solidFill>
                  <a:schemeClr val="tx1"/>
                </a:solidFill>
              </a:rPr>
              <a:t>대 통신사 중 하나인 로이터통신사의 주요 사진 작품을 소개하는 사진전을 예술의 전당 한가람 미술관에서 개최한다</a:t>
            </a:r>
            <a:r>
              <a:rPr lang="en-US" altLang="ko-KR" sz="2000" dirty="0">
                <a:solidFill>
                  <a:schemeClr val="tx1"/>
                </a:solidFill>
              </a:rPr>
              <a:t>. </a:t>
            </a:r>
            <a:r>
              <a:rPr lang="ko-KR" altLang="en-US" sz="2000" dirty="0">
                <a:solidFill>
                  <a:schemeClr val="tx1"/>
                </a:solidFill>
              </a:rPr>
              <a:t>로이터 본사의 협조로 이루어진 이번 전시는 로이터 소속 기자가 엄선한 </a:t>
            </a:r>
            <a:r>
              <a:rPr lang="en-US" altLang="ko-KR" sz="2000" dirty="0">
                <a:solidFill>
                  <a:schemeClr val="tx1"/>
                </a:solidFill>
              </a:rPr>
              <a:t>400</a:t>
            </a:r>
            <a:r>
              <a:rPr lang="ko-KR" altLang="en-US" sz="2000" dirty="0">
                <a:solidFill>
                  <a:schemeClr val="tx1"/>
                </a:solidFill>
              </a:rPr>
              <a:t>점을 국내에서 선보이는 전시이다</a:t>
            </a:r>
            <a:r>
              <a:rPr lang="en-US" altLang="ko-KR" sz="2000" dirty="0">
                <a:solidFill>
                  <a:schemeClr val="tx1"/>
                </a:solidFill>
              </a:rPr>
              <a:t>.&lt;/p&gt;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&lt;</a:t>
            </a:r>
            <a:r>
              <a:rPr lang="en-US" altLang="ko-KR" sz="2000" dirty="0" err="1">
                <a:solidFill>
                  <a:schemeClr val="tx1"/>
                </a:solidFill>
              </a:rPr>
              <a:t>ul</a:t>
            </a:r>
            <a:r>
              <a:rPr lang="en-US" altLang="ko-KR" sz="2000" dirty="0">
                <a:solidFill>
                  <a:schemeClr val="tx1"/>
                </a:solidFill>
              </a:rPr>
              <a:t>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&lt;li&gt;</a:t>
            </a:r>
            <a:r>
              <a:rPr lang="ko-KR" altLang="en-US" sz="2000" dirty="0">
                <a:solidFill>
                  <a:schemeClr val="tx1"/>
                </a:solidFill>
              </a:rPr>
              <a:t>장소 </a:t>
            </a:r>
            <a:r>
              <a:rPr lang="en-US" altLang="ko-KR" sz="2000" dirty="0">
                <a:solidFill>
                  <a:schemeClr val="tx1"/>
                </a:solidFill>
              </a:rPr>
              <a:t>: </a:t>
            </a:r>
            <a:r>
              <a:rPr lang="ko-KR" altLang="en-US" sz="2000" dirty="0">
                <a:solidFill>
                  <a:schemeClr val="tx1"/>
                </a:solidFill>
              </a:rPr>
              <a:t>예술의 전당 미술관</a:t>
            </a:r>
            <a:r>
              <a:rPr lang="en-US" altLang="ko-KR" sz="2000" dirty="0">
                <a:solidFill>
                  <a:schemeClr val="tx1"/>
                </a:solidFill>
              </a:rPr>
              <a:t>&lt;/li&gt;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&lt;li&gt;</a:t>
            </a:r>
            <a:r>
              <a:rPr lang="ko-KR" altLang="en-US" sz="2000" dirty="0">
                <a:solidFill>
                  <a:schemeClr val="tx1"/>
                </a:solidFill>
              </a:rPr>
              <a:t>기간 </a:t>
            </a:r>
            <a:r>
              <a:rPr lang="en-US" altLang="ko-KR" sz="2000" dirty="0">
                <a:solidFill>
                  <a:schemeClr val="tx1"/>
                </a:solidFill>
              </a:rPr>
              <a:t>: 2023.3 ~ 2023.5&lt;/li&gt;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&lt;li&gt;</a:t>
            </a:r>
            <a:r>
              <a:rPr lang="ko-KR" altLang="en-US" sz="2000" dirty="0">
                <a:solidFill>
                  <a:schemeClr val="tx1"/>
                </a:solidFill>
              </a:rPr>
              <a:t>입장료 </a:t>
            </a:r>
            <a:r>
              <a:rPr lang="en-US" altLang="ko-KR" sz="2000" dirty="0">
                <a:solidFill>
                  <a:schemeClr val="tx1"/>
                </a:solidFill>
              </a:rPr>
              <a:t>: 13,000</a:t>
            </a:r>
            <a:r>
              <a:rPr lang="ko-KR" altLang="en-US" sz="2000" dirty="0">
                <a:solidFill>
                  <a:schemeClr val="tx1"/>
                </a:solidFill>
              </a:rPr>
              <a:t>원</a:t>
            </a:r>
            <a:r>
              <a:rPr lang="en-US" altLang="ko-KR" sz="2000" dirty="0">
                <a:solidFill>
                  <a:schemeClr val="tx1"/>
                </a:solidFill>
              </a:rPr>
              <a:t>&lt;/li&gt;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&lt;/</a:t>
            </a:r>
            <a:r>
              <a:rPr lang="en-US" altLang="ko-KR" sz="2000" dirty="0" err="1">
                <a:solidFill>
                  <a:schemeClr val="tx1"/>
                </a:solidFill>
              </a:rPr>
              <a:t>ul</a:t>
            </a:r>
            <a:r>
              <a:rPr lang="en-US" altLang="ko-KR" sz="2000" dirty="0">
                <a:solidFill>
                  <a:schemeClr val="tx1"/>
                </a:solidFill>
              </a:rPr>
              <a:t>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&lt;/body&gt;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&lt;/html&gt;</a:t>
            </a:r>
          </a:p>
        </p:txBody>
      </p:sp>
    </p:spTree>
    <p:extLst>
      <p:ext uri="{BB962C8B-B14F-4D97-AF65-F5344CB8AC3E}">
        <p14:creationId xmlns:p14="http://schemas.microsoft.com/office/powerpoint/2010/main" val="2206083512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/>
        </p:nvCxnSpPr>
        <p:spPr>
          <a:xfrm>
            <a:off x="0" y="972589"/>
            <a:ext cx="12192000" cy="0"/>
          </a:xfrm>
          <a:prstGeom prst="line">
            <a:avLst/>
          </a:prstGeom>
          <a:ln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10438015" y="914400"/>
            <a:ext cx="1753985" cy="74815"/>
          </a:xfrm>
          <a:prstGeom prst="rect">
            <a:avLst/>
          </a:prstGeom>
          <a:solidFill>
            <a:srgbClr val="FF0D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773083" y="266007"/>
            <a:ext cx="62248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ex6-3.html</a:t>
            </a:r>
            <a:r>
              <a:rPr lang="ko-KR" altLang="en-US" sz="3200" dirty="0"/>
              <a:t>의 실행 결과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0786" y="1972800"/>
            <a:ext cx="5734050" cy="387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492372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/>
        </p:nvCxnSpPr>
        <p:spPr>
          <a:xfrm>
            <a:off x="0" y="972589"/>
            <a:ext cx="12192000" cy="0"/>
          </a:xfrm>
          <a:prstGeom prst="line">
            <a:avLst/>
          </a:prstGeom>
          <a:ln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10438015" y="914400"/>
            <a:ext cx="1753985" cy="74815"/>
          </a:xfrm>
          <a:prstGeom prst="rect">
            <a:avLst/>
          </a:prstGeom>
          <a:solidFill>
            <a:srgbClr val="FF0D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773083" y="232756"/>
            <a:ext cx="79883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아이디 </a:t>
            </a:r>
            <a:r>
              <a:rPr lang="ko-KR" altLang="en-US" sz="3200" dirty="0" err="1"/>
              <a:t>선택자</a:t>
            </a:r>
            <a:endParaRPr lang="ko-KR" altLang="en-US" sz="3200" dirty="0"/>
          </a:p>
        </p:txBody>
      </p:sp>
      <p:sp>
        <p:nvSpPr>
          <p:cNvPr id="7" name="직사각형 6"/>
          <p:cNvSpPr/>
          <p:nvPr/>
        </p:nvSpPr>
        <p:spPr>
          <a:xfrm>
            <a:off x="946378" y="1656808"/>
            <a:ext cx="10101237" cy="467749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216000" rIns="216000" bIns="216000" rtlCol="0" anchor="t" anchorCtr="0"/>
          <a:lstStyle/>
          <a:p>
            <a:r>
              <a:rPr lang="en-US" altLang="ko-KR" sz="2000" dirty="0">
                <a:solidFill>
                  <a:schemeClr val="tx1"/>
                </a:solidFill>
              </a:rPr>
              <a:t>&lt;!DOCTYPE html&gt;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&lt;html&gt;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&lt;head&gt;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&lt;meta charset="utf-8"&gt;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&lt;style&gt;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#intro {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width: 120px;						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background-color: green;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color: white;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padding: 10px 20px;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box-shadow: 3px </a:t>
            </a:r>
            <a:r>
              <a:rPr lang="en-US" altLang="ko-KR" sz="2000" dirty="0" err="1">
                <a:solidFill>
                  <a:schemeClr val="tx1"/>
                </a:solidFill>
              </a:rPr>
              <a:t>3px</a:t>
            </a:r>
            <a:r>
              <a:rPr lang="en-US" altLang="ko-KR" sz="2000" dirty="0">
                <a:solidFill>
                  <a:schemeClr val="tx1"/>
                </a:solidFill>
              </a:rPr>
              <a:t> 10px #888888;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}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#p1 {	line-height: 150%;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}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56210" y="1002954"/>
            <a:ext cx="2434273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2400" dirty="0"/>
              <a:t> ex6-4.html</a:t>
            </a:r>
          </a:p>
        </p:txBody>
      </p:sp>
    </p:spTree>
    <p:extLst>
      <p:ext uri="{BB962C8B-B14F-4D97-AF65-F5344CB8AC3E}">
        <p14:creationId xmlns:p14="http://schemas.microsoft.com/office/powerpoint/2010/main" val="598446674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/>
        </p:nvCxnSpPr>
        <p:spPr>
          <a:xfrm>
            <a:off x="0" y="972589"/>
            <a:ext cx="12192000" cy="0"/>
          </a:xfrm>
          <a:prstGeom prst="line">
            <a:avLst/>
          </a:prstGeom>
          <a:ln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10438015" y="914400"/>
            <a:ext cx="1753985" cy="74815"/>
          </a:xfrm>
          <a:prstGeom prst="rect">
            <a:avLst/>
          </a:prstGeom>
          <a:solidFill>
            <a:srgbClr val="FF0D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1016231" y="1656808"/>
            <a:ext cx="10159538" cy="467749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216000" rIns="216000" bIns="216000" rtlCol="0" anchor="t" anchorCtr="0"/>
          <a:lstStyle/>
          <a:p>
            <a:r>
              <a:rPr lang="en-US" altLang="ko-KR" sz="2000" dirty="0">
                <a:solidFill>
                  <a:schemeClr val="tx1"/>
                </a:solidFill>
              </a:rPr>
              <a:t>#p2 {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border: solid 1px #</a:t>
            </a:r>
            <a:r>
              <a:rPr lang="en-US" altLang="ko-KR" sz="2000" dirty="0" err="1">
                <a:solidFill>
                  <a:schemeClr val="tx1"/>
                </a:solidFill>
              </a:rPr>
              <a:t>cccccc</a:t>
            </a:r>
            <a:r>
              <a:rPr lang="en-US" altLang="ko-KR" sz="2000" dirty="0">
                <a:solidFill>
                  <a:schemeClr val="tx1"/>
                </a:solidFill>
              </a:rPr>
              <a:t>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padding: 20px;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line-height: 200%;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}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&lt;/style&gt;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&lt;/head&gt;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&lt;body&gt;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&lt;h3 id="intro"&gt;</a:t>
            </a:r>
            <a:r>
              <a:rPr lang="ko-KR" altLang="en-US" sz="2000" dirty="0" err="1">
                <a:solidFill>
                  <a:schemeClr val="tx1"/>
                </a:solidFill>
              </a:rPr>
              <a:t>테마가든</a:t>
            </a:r>
            <a:r>
              <a:rPr lang="ko-KR" altLang="en-US" sz="2000" dirty="0">
                <a:solidFill>
                  <a:schemeClr val="tx1"/>
                </a:solidFill>
              </a:rPr>
              <a:t> 안내</a:t>
            </a:r>
            <a:r>
              <a:rPr lang="en-US" altLang="ko-KR" sz="2000" dirty="0">
                <a:solidFill>
                  <a:schemeClr val="tx1"/>
                </a:solidFill>
              </a:rPr>
              <a:t>&lt;/h3&gt;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&lt;p id="p1"&gt;</a:t>
            </a:r>
            <a:r>
              <a:rPr lang="ko-KR" altLang="en-US" sz="2000" dirty="0">
                <a:solidFill>
                  <a:schemeClr val="tx1"/>
                </a:solidFill>
              </a:rPr>
              <a:t>복잡한 도심에서 여유로운 휴식을 즐길 수 있는 나만의 공간</a:t>
            </a:r>
            <a:r>
              <a:rPr lang="en-US" altLang="ko-KR" sz="2000" dirty="0">
                <a:solidFill>
                  <a:schemeClr val="tx1"/>
                </a:solidFill>
              </a:rPr>
              <a:t>, </a:t>
            </a:r>
            <a:r>
              <a:rPr lang="ko-KR" altLang="en-US" sz="2000" dirty="0">
                <a:solidFill>
                  <a:schemeClr val="tx1"/>
                </a:solidFill>
              </a:rPr>
              <a:t>따뜻한 시골 고향의 정서를 듬뿍 담은 유실수로 조성된 </a:t>
            </a:r>
            <a:r>
              <a:rPr lang="ko-KR" altLang="en-US" sz="2000" dirty="0" err="1">
                <a:solidFill>
                  <a:schemeClr val="tx1"/>
                </a:solidFill>
              </a:rPr>
              <a:t>고향정원</a:t>
            </a:r>
            <a:r>
              <a:rPr lang="en-US" altLang="ko-KR" sz="2000" dirty="0">
                <a:solidFill>
                  <a:schemeClr val="tx1"/>
                </a:solidFill>
              </a:rPr>
              <a:t>, </a:t>
            </a:r>
            <a:r>
              <a:rPr lang="ko-KR" altLang="en-US" sz="2000" dirty="0">
                <a:solidFill>
                  <a:schemeClr val="tx1"/>
                </a:solidFill>
              </a:rPr>
              <a:t>동물의 보금자리로 조성된 어린이 동물원을 관람할 수 있는 테마가든에서 사랑하는 연인과 가족</a:t>
            </a:r>
            <a:r>
              <a:rPr lang="en-US" altLang="ko-KR" sz="2000" dirty="0">
                <a:solidFill>
                  <a:schemeClr val="tx1"/>
                </a:solidFill>
              </a:rPr>
              <a:t>, </a:t>
            </a:r>
            <a:r>
              <a:rPr lang="ko-KR" altLang="en-US" sz="2000" dirty="0">
                <a:solidFill>
                  <a:schemeClr val="tx1"/>
                </a:solidFill>
              </a:rPr>
              <a:t>친구와 멋진 추억을 만들어 보세요</a:t>
            </a:r>
            <a:r>
              <a:rPr lang="en-US" altLang="ko-KR" sz="2000" dirty="0">
                <a:solidFill>
                  <a:schemeClr val="tx1"/>
                </a:solidFill>
              </a:rPr>
              <a:t>.&lt;/p&gt;</a:t>
            </a:r>
          </a:p>
          <a:p>
            <a:endParaRPr lang="en-US" altLang="ko-KR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8130410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/>
        </p:nvCxnSpPr>
        <p:spPr>
          <a:xfrm>
            <a:off x="0" y="972589"/>
            <a:ext cx="12192000" cy="0"/>
          </a:xfrm>
          <a:prstGeom prst="line">
            <a:avLst/>
          </a:prstGeom>
          <a:ln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10438015" y="914400"/>
            <a:ext cx="1753985" cy="74815"/>
          </a:xfrm>
          <a:prstGeom prst="rect">
            <a:avLst/>
          </a:prstGeom>
          <a:solidFill>
            <a:srgbClr val="FF0D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1016231" y="1656808"/>
            <a:ext cx="10159538" cy="467749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216000" rIns="216000" bIns="216000" rtlCol="0" anchor="t" anchorCtr="0"/>
          <a:lstStyle/>
          <a:p>
            <a:r>
              <a:rPr lang="ko-KR" altLang="en-US" sz="2000" dirty="0">
                <a:solidFill>
                  <a:schemeClr val="tx1"/>
                </a:solidFill>
              </a:rPr>
              <a:t>	</a:t>
            </a:r>
            <a:r>
              <a:rPr lang="en-US" altLang="ko-KR" sz="2000" dirty="0">
                <a:solidFill>
                  <a:schemeClr val="tx1"/>
                </a:solidFill>
              </a:rPr>
              <a:t>&lt;h3&gt;</a:t>
            </a:r>
            <a:r>
              <a:rPr lang="ko-KR" altLang="en-US" sz="2000" dirty="0">
                <a:solidFill>
                  <a:schemeClr val="tx1"/>
                </a:solidFill>
              </a:rPr>
              <a:t>관람 안내</a:t>
            </a:r>
            <a:r>
              <a:rPr lang="en-US" altLang="ko-KR" sz="2000" dirty="0">
                <a:solidFill>
                  <a:schemeClr val="tx1"/>
                </a:solidFill>
              </a:rPr>
              <a:t>&lt;/h3&gt;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&lt;p id="p2"&gt;- </a:t>
            </a:r>
            <a:r>
              <a:rPr lang="ko-KR" altLang="en-US" sz="2000" dirty="0">
                <a:solidFill>
                  <a:schemeClr val="tx1"/>
                </a:solidFill>
              </a:rPr>
              <a:t>이용료 </a:t>
            </a:r>
            <a:r>
              <a:rPr lang="en-US" altLang="ko-KR" sz="2000" dirty="0">
                <a:solidFill>
                  <a:schemeClr val="tx1"/>
                </a:solidFill>
              </a:rPr>
              <a:t>: </a:t>
            </a:r>
            <a:r>
              <a:rPr lang="ko-KR" altLang="en-US" sz="2000" dirty="0">
                <a:solidFill>
                  <a:schemeClr val="tx1"/>
                </a:solidFill>
              </a:rPr>
              <a:t>무료 입장</a:t>
            </a:r>
            <a:r>
              <a:rPr lang="en-US" altLang="ko-KR" sz="2000" dirty="0">
                <a:solidFill>
                  <a:schemeClr val="tx1"/>
                </a:solidFill>
              </a:rPr>
              <a:t>&lt;</a:t>
            </a:r>
            <a:r>
              <a:rPr lang="en-US" altLang="ko-KR" sz="2000" dirty="0" err="1">
                <a:solidFill>
                  <a:schemeClr val="tx1"/>
                </a:solidFill>
              </a:rPr>
              <a:t>br</a:t>
            </a:r>
            <a:r>
              <a:rPr lang="en-US" altLang="ko-KR" sz="2000" dirty="0">
                <a:solidFill>
                  <a:schemeClr val="tx1"/>
                </a:solidFill>
              </a:rPr>
              <a:t>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	- </a:t>
            </a:r>
            <a:r>
              <a:rPr lang="ko-KR" altLang="en-US" sz="2000" dirty="0">
                <a:solidFill>
                  <a:schemeClr val="tx1"/>
                </a:solidFill>
              </a:rPr>
              <a:t>볼거리 </a:t>
            </a:r>
            <a:r>
              <a:rPr lang="en-US" altLang="ko-KR" sz="2000" dirty="0">
                <a:solidFill>
                  <a:schemeClr val="tx1"/>
                </a:solidFill>
              </a:rPr>
              <a:t>: </a:t>
            </a:r>
            <a:r>
              <a:rPr lang="ko-KR" altLang="en-US" sz="2000" dirty="0">
                <a:solidFill>
                  <a:schemeClr val="tx1"/>
                </a:solidFill>
              </a:rPr>
              <a:t>장미 축제</a:t>
            </a:r>
            <a:r>
              <a:rPr lang="en-US" altLang="ko-KR" sz="2000" dirty="0">
                <a:solidFill>
                  <a:schemeClr val="tx1"/>
                </a:solidFill>
              </a:rPr>
              <a:t>, </a:t>
            </a:r>
            <a:r>
              <a:rPr lang="ko-KR" altLang="en-US" sz="2000" dirty="0">
                <a:solidFill>
                  <a:schemeClr val="tx1"/>
                </a:solidFill>
              </a:rPr>
              <a:t>주제 정원</a:t>
            </a:r>
            <a:r>
              <a:rPr lang="en-US" altLang="ko-KR" sz="2000" dirty="0">
                <a:solidFill>
                  <a:schemeClr val="tx1"/>
                </a:solidFill>
              </a:rPr>
              <a:t>, </a:t>
            </a:r>
            <a:r>
              <a:rPr lang="ko-KR" altLang="en-US" sz="2000" dirty="0">
                <a:solidFill>
                  <a:schemeClr val="tx1"/>
                </a:solidFill>
              </a:rPr>
              <a:t>이벤트 정원</a:t>
            </a:r>
            <a:r>
              <a:rPr lang="en-US" altLang="ko-KR" sz="2000" dirty="0">
                <a:solidFill>
                  <a:schemeClr val="tx1"/>
                </a:solidFill>
              </a:rPr>
              <a:t>, </a:t>
            </a:r>
            <a:r>
              <a:rPr lang="ko-KR" altLang="en-US" sz="2000" dirty="0">
                <a:solidFill>
                  <a:schemeClr val="tx1"/>
                </a:solidFill>
              </a:rPr>
              <a:t>동물과 놀아주기</a:t>
            </a:r>
            <a:r>
              <a:rPr lang="en-US" altLang="ko-KR" sz="2000" dirty="0">
                <a:solidFill>
                  <a:schemeClr val="tx1"/>
                </a:solidFill>
              </a:rPr>
              <a:t>&lt;</a:t>
            </a:r>
            <a:r>
              <a:rPr lang="en-US" altLang="ko-KR" sz="2000" dirty="0" err="1">
                <a:solidFill>
                  <a:schemeClr val="tx1"/>
                </a:solidFill>
              </a:rPr>
              <a:t>br</a:t>
            </a:r>
            <a:r>
              <a:rPr lang="en-US" altLang="ko-KR" sz="2000" dirty="0">
                <a:solidFill>
                  <a:schemeClr val="tx1"/>
                </a:solidFill>
              </a:rPr>
              <a:t>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	- </a:t>
            </a:r>
            <a:r>
              <a:rPr lang="ko-KR" altLang="en-US" sz="2000" dirty="0">
                <a:solidFill>
                  <a:schemeClr val="tx1"/>
                </a:solidFill>
              </a:rPr>
              <a:t>이용시간 </a:t>
            </a:r>
            <a:r>
              <a:rPr lang="en-US" altLang="ko-KR" sz="2000" dirty="0">
                <a:solidFill>
                  <a:schemeClr val="tx1"/>
                </a:solidFill>
              </a:rPr>
              <a:t>: 10:00 ~ 17:00&lt;/p&gt;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&lt;/body&gt;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&lt;/html&gt;</a:t>
            </a:r>
          </a:p>
        </p:txBody>
      </p:sp>
    </p:spTree>
    <p:extLst>
      <p:ext uri="{BB962C8B-B14F-4D97-AF65-F5344CB8AC3E}">
        <p14:creationId xmlns:p14="http://schemas.microsoft.com/office/powerpoint/2010/main" val="2041600994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/>
        </p:nvCxnSpPr>
        <p:spPr>
          <a:xfrm>
            <a:off x="0" y="972589"/>
            <a:ext cx="12192000" cy="0"/>
          </a:xfrm>
          <a:prstGeom prst="line">
            <a:avLst/>
          </a:prstGeom>
          <a:ln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10438015" y="914400"/>
            <a:ext cx="1753985" cy="74815"/>
          </a:xfrm>
          <a:prstGeom prst="rect">
            <a:avLst/>
          </a:prstGeom>
          <a:solidFill>
            <a:srgbClr val="FF0D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773083" y="266007"/>
            <a:ext cx="62248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ex6-4.html</a:t>
            </a:r>
            <a:r>
              <a:rPr lang="ko-KR" altLang="en-US" sz="3200" dirty="0"/>
              <a:t>의 실행 결과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8975" y="1659341"/>
            <a:ext cx="5734050" cy="475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292010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/>
        </p:nvCxnSpPr>
        <p:spPr>
          <a:xfrm>
            <a:off x="0" y="972589"/>
            <a:ext cx="12192000" cy="0"/>
          </a:xfrm>
          <a:prstGeom prst="line">
            <a:avLst/>
          </a:prstGeom>
          <a:ln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10438015" y="914400"/>
            <a:ext cx="1753985" cy="74815"/>
          </a:xfrm>
          <a:prstGeom prst="rect">
            <a:avLst/>
          </a:prstGeom>
          <a:solidFill>
            <a:srgbClr val="FF0D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773083" y="232756"/>
            <a:ext cx="79883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클래스 </a:t>
            </a:r>
            <a:r>
              <a:rPr lang="ko-KR" altLang="en-US" sz="3200" dirty="0" err="1"/>
              <a:t>선택자</a:t>
            </a:r>
            <a:endParaRPr lang="ko-KR" altLang="en-US" sz="3200" dirty="0"/>
          </a:p>
        </p:txBody>
      </p:sp>
      <p:sp>
        <p:nvSpPr>
          <p:cNvPr id="7" name="직사각형 6"/>
          <p:cNvSpPr/>
          <p:nvPr/>
        </p:nvSpPr>
        <p:spPr>
          <a:xfrm>
            <a:off x="946378" y="1656808"/>
            <a:ext cx="10101237" cy="467749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216000" rIns="216000" bIns="216000" rtlCol="0" anchor="t" anchorCtr="0"/>
          <a:lstStyle/>
          <a:p>
            <a:r>
              <a:rPr lang="en-US" altLang="ko-KR" sz="2000" dirty="0">
                <a:solidFill>
                  <a:schemeClr val="tx1"/>
                </a:solidFill>
              </a:rPr>
              <a:t>&lt;!DOCTYPE html&gt;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&lt;html&gt;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&lt;head&gt;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&lt;meta charset="utf-8"&gt;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&lt;style&gt;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.</a:t>
            </a:r>
            <a:r>
              <a:rPr lang="en-US" altLang="ko-KR" sz="2000" dirty="0" err="1">
                <a:solidFill>
                  <a:schemeClr val="tx1"/>
                </a:solidFill>
              </a:rPr>
              <a:t>green_bold</a:t>
            </a:r>
            <a:r>
              <a:rPr lang="en-US" altLang="ko-KR" sz="2000" dirty="0">
                <a:solidFill>
                  <a:schemeClr val="tx1"/>
                </a:solidFill>
              </a:rPr>
              <a:t> {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color: green;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font-weight: bold;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}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.</a:t>
            </a:r>
            <a:r>
              <a:rPr lang="en-US" altLang="ko-KR" sz="2000" dirty="0" err="1">
                <a:solidFill>
                  <a:schemeClr val="tx1"/>
                </a:solidFill>
              </a:rPr>
              <a:t>red_underline</a:t>
            </a:r>
            <a:r>
              <a:rPr lang="en-US" altLang="ko-KR" sz="2000" dirty="0">
                <a:solidFill>
                  <a:schemeClr val="tx1"/>
                </a:solidFill>
              </a:rPr>
              <a:t> {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color: red;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text-decoration: underline;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}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56210" y="1002954"/>
            <a:ext cx="2434273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2400" dirty="0"/>
              <a:t> ex6-5.html</a:t>
            </a:r>
          </a:p>
        </p:txBody>
      </p:sp>
    </p:spTree>
    <p:extLst>
      <p:ext uri="{BB962C8B-B14F-4D97-AF65-F5344CB8AC3E}">
        <p14:creationId xmlns:p14="http://schemas.microsoft.com/office/powerpoint/2010/main" val="2067893284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/>
        </p:nvCxnSpPr>
        <p:spPr>
          <a:xfrm>
            <a:off x="0" y="972589"/>
            <a:ext cx="12192000" cy="0"/>
          </a:xfrm>
          <a:prstGeom prst="line">
            <a:avLst/>
          </a:prstGeom>
          <a:ln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10438015" y="914400"/>
            <a:ext cx="1753985" cy="74815"/>
          </a:xfrm>
          <a:prstGeom prst="rect">
            <a:avLst/>
          </a:prstGeom>
          <a:solidFill>
            <a:srgbClr val="FF0D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1016231" y="1656808"/>
            <a:ext cx="10159538" cy="467749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216000" rIns="216000" bIns="216000" rtlCol="0" anchor="t" anchorCtr="0"/>
          <a:lstStyle/>
          <a:p>
            <a:r>
              <a:rPr lang="en-US" altLang="ko-KR" sz="2000" dirty="0">
                <a:solidFill>
                  <a:schemeClr val="tx1"/>
                </a:solidFill>
              </a:rPr>
              <a:t>&lt;h3&gt;</a:t>
            </a:r>
            <a:r>
              <a:rPr lang="ko-KR" altLang="en-US" sz="2000" dirty="0" err="1">
                <a:solidFill>
                  <a:schemeClr val="tx1"/>
                </a:solidFill>
              </a:rPr>
              <a:t>캠핑장</a:t>
            </a:r>
            <a:r>
              <a:rPr lang="ko-KR" altLang="en-US" sz="2000" dirty="0">
                <a:solidFill>
                  <a:schemeClr val="tx1"/>
                </a:solidFill>
              </a:rPr>
              <a:t> </a:t>
            </a:r>
            <a:r>
              <a:rPr lang="en-US" altLang="ko-KR" sz="2000" dirty="0">
                <a:solidFill>
                  <a:schemeClr val="tx1"/>
                </a:solidFill>
              </a:rPr>
              <a:t>7</a:t>
            </a:r>
            <a:r>
              <a:rPr lang="ko-KR" altLang="en-US" sz="2000" dirty="0">
                <a:solidFill>
                  <a:schemeClr val="tx1"/>
                </a:solidFill>
              </a:rPr>
              <a:t>월 이용 예약안내</a:t>
            </a:r>
            <a:r>
              <a:rPr lang="en-US" altLang="ko-KR" sz="2000" dirty="0">
                <a:solidFill>
                  <a:schemeClr val="tx1"/>
                </a:solidFill>
              </a:rPr>
              <a:t>&lt;/h3&gt;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&lt;p&gt;</a:t>
            </a:r>
            <a:r>
              <a:rPr lang="ko-KR" altLang="en-US" sz="2000" dirty="0" err="1">
                <a:solidFill>
                  <a:schemeClr val="tx1"/>
                </a:solidFill>
              </a:rPr>
              <a:t>캠핑장</a:t>
            </a:r>
            <a:r>
              <a:rPr lang="ko-KR" altLang="en-US" sz="2000" dirty="0">
                <a:solidFill>
                  <a:schemeClr val="tx1"/>
                </a:solidFill>
              </a:rPr>
              <a:t> 예약은 </a:t>
            </a:r>
            <a:r>
              <a:rPr lang="en-US" altLang="ko-KR" sz="2000" dirty="0">
                <a:solidFill>
                  <a:schemeClr val="tx1"/>
                </a:solidFill>
              </a:rPr>
              <a:t>&lt;span class="</a:t>
            </a:r>
            <a:r>
              <a:rPr lang="en-US" altLang="ko-KR" sz="2000" dirty="0" err="1">
                <a:solidFill>
                  <a:schemeClr val="tx1"/>
                </a:solidFill>
              </a:rPr>
              <a:t>red_underline</a:t>
            </a:r>
            <a:r>
              <a:rPr lang="en-US" altLang="ko-KR" sz="2000" dirty="0">
                <a:solidFill>
                  <a:schemeClr val="tx1"/>
                </a:solidFill>
              </a:rPr>
              <a:t>"&gt;6</a:t>
            </a:r>
            <a:r>
              <a:rPr lang="ko-KR" altLang="en-US" sz="2000" dirty="0">
                <a:solidFill>
                  <a:schemeClr val="tx1"/>
                </a:solidFill>
              </a:rPr>
              <a:t>월</a:t>
            </a:r>
            <a:r>
              <a:rPr lang="en-US" altLang="ko-KR" sz="2000" dirty="0">
                <a:solidFill>
                  <a:schemeClr val="tx1"/>
                </a:solidFill>
              </a:rPr>
              <a:t>25</a:t>
            </a:r>
            <a:r>
              <a:rPr lang="ko-KR" altLang="en-US" sz="2000" dirty="0">
                <a:solidFill>
                  <a:schemeClr val="tx1"/>
                </a:solidFill>
              </a:rPr>
              <a:t>일 오후 </a:t>
            </a:r>
            <a:r>
              <a:rPr lang="en-US" altLang="ko-KR" sz="2000" dirty="0">
                <a:solidFill>
                  <a:schemeClr val="tx1"/>
                </a:solidFill>
              </a:rPr>
              <a:t>2</a:t>
            </a:r>
            <a:r>
              <a:rPr lang="ko-KR" altLang="en-US" sz="2000" dirty="0">
                <a:solidFill>
                  <a:schemeClr val="tx1"/>
                </a:solidFill>
              </a:rPr>
              <a:t>시부터 예약 가능</a:t>
            </a:r>
            <a:r>
              <a:rPr lang="en-US" altLang="ko-KR" sz="2000" dirty="0">
                <a:solidFill>
                  <a:schemeClr val="tx1"/>
                </a:solidFill>
              </a:rPr>
              <a:t>&lt;/span&gt;</a:t>
            </a:r>
            <a:r>
              <a:rPr lang="ko-KR" altLang="en-US" sz="2000" dirty="0">
                <a:solidFill>
                  <a:schemeClr val="tx1"/>
                </a:solidFill>
              </a:rPr>
              <a:t>합니다</a:t>
            </a:r>
            <a:r>
              <a:rPr lang="en-US" altLang="ko-KR" sz="2000" dirty="0">
                <a:solidFill>
                  <a:schemeClr val="tx1"/>
                </a:solidFill>
              </a:rPr>
              <a:t>.&lt;</a:t>
            </a:r>
            <a:r>
              <a:rPr lang="en-US" altLang="ko-KR" sz="2000" dirty="0" err="1">
                <a:solidFill>
                  <a:schemeClr val="tx1"/>
                </a:solidFill>
              </a:rPr>
              <a:t>br</a:t>
            </a:r>
            <a:r>
              <a:rPr lang="en-US" altLang="ko-KR" sz="2000" dirty="0">
                <a:solidFill>
                  <a:schemeClr val="tx1"/>
                </a:solidFill>
              </a:rPr>
              <a:t>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&lt;span class="</a:t>
            </a:r>
            <a:r>
              <a:rPr lang="en-US" altLang="ko-KR" sz="2000" dirty="0" err="1">
                <a:solidFill>
                  <a:schemeClr val="tx1"/>
                </a:solidFill>
              </a:rPr>
              <a:t>red_underline</a:t>
            </a:r>
            <a:r>
              <a:rPr lang="en-US" altLang="ko-KR" sz="2000" dirty="0">
                <a:solidFill>
                  <a:schemeClr val="tx1"/>
                </a:solidFill>
              </a:rPr>
              <a:t>"&gt;</a:t>
            </a:r>
            <a:r>
              <a:rPr lang="ko-KR" altLang="en-US" sz="2000" dirty="0">
                <a:solidFill>
                  <a:schemeClr val="tx1"/>
                </a:solidFill>
              </a:rPr>
              <a:t>예약 후 </a:t>
            </a:r>
            <a:r>
              <a:rPr lang="en-US" altLang="ko-KR" sz="2000" dirty="0">
                <a:solidFill>
                  <a:schemeClr val="tx1"/>
                </a:solidFill>
              </a:rPr>
              <a:t>2</a:t>
            </a:r>
            <a:r>
              <a:rPr lang="ko-KR" altLang="en-US" sz="2000" dirty="0">
                <a:solidFill>
                  <a:schemeClr val="tx1"/>
                </a:solidFill>
              </a:rPr>
              <a:t>시간 이내에 결제를 완료</a:t>
            </a:r>
            <a:r>
              <a:rPr lang="en-US" altLang="ko-KR" sz="2000" dirty="0">
                <a:solidFill>
                  <a:schemeClr val="tx1"/>
                </a:solidFill>
              </a:rPr>
              <a:t>&lt;/span&gt;</a:t>
            </a:r>
            <a:r>
              <a:rPr lang="ko-KR" altLang="en-US" sz="2000" dirty="0">
                <a:solidFill>
                  <a:schemeClr val="tx1"/>
                </a:solidFill>
              </a:rPr>
              <a:t>하셔야 합니다</a:t>
            </a:r>
            <a:r>
              <a:rPr lang="en-US" altLang="ko-KR" sz="2000" dirty="0">
                <a:solidFill>
                  <a:schemeClr val="tx1"/>
                </a:solidFill>
              </a:rPr>
              <a:t>. 2</a:t>
            </a:r>
            <a:r>
              <a:rPr lang="ko-KR" altLang="en-US" sz="2000" dirty="0">
                <a:solidFill>
                  <a:schemeClr val="tx1"/>
                </a:solidFill>
              </a:rPr>
              <a:t>시간이 지나면 예약이 자동 취소 됩니다</a:t>
            </a:r>
            <a:r>
              <a:rPr lang="en-US" altLang="ko-KR" sz="2000" dirty="0">
                <a:solidFill>
                  <a:schemeClr val="tx1"/>
                </a:solidFill>
              </a:rPr>
              <a:t>. 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	</a:t>
            </a:r>
            <a:r>
              <a:rPr lang="ko-KR" altLang="en-US" sz="2000" dirty="0">
                <a:solidFill>
                  <a:schemeClr val="tx1"/>
                </a:solidFill>
              </a:rPr>
              <a:t>주말 </a:t>
            </a:r>
            <a:r>
              <a:rPr lang="ko-KR" altLang="en-US" sz="2000" dirty="0" err="1">
                <a:solidFill>
                  <a:schemeClr val="tx1"/>
                </a:solidFill>
              </a:rPr>
              <a:t>이용시</a:t>
            </a:r>
            <a:r>
              <a:rPr lang="ko-KR" altLang="en-US" sz="2000" dirty="0">
                <a:solidFill>
                  <a:schemeClr val="tx1"/>
                </a:solidFill>
              </a:rPr>
              <a:t> </a:t>
            </a:r>
            <a:r>
              <a:rPr lang="ko-KR" altLang="en-US" sz="2000" dirty="0" err="1">
                <a:solidFill>
                  <a:schemeClr val="tx1"/>
                </a:solidFill>
              </a:rPr>
              <a:t>캠핑장</a:t>
            </a:r>
            <a:r>
              <a:rPr lang="ko-KR" altLang="en-US" sz="2000" dirty="0">
                <a:solidFill>
                  <a:schemeClr val="tx1"/>
                </a:solidFill>
              </a:rPr>
              <a:t> 진입로 정체가 심합니다</a:t>
            </a:r>
            <a:r>
              <a:rPr lang="en-US" altLang="ko-KR" sz="2000" dirty="0">
                <a:solidFill>
                  <a:schemeClr val="tx1"/>
                </a:solidFill>
              </a:rPr>
              <a:t>.&lt;/p&gt;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</a:t>
            </a:r>
            <a:r>
              <a:rPr lang="en-US" altLang="ko-KR" sz="2000" dirty="0" err="1">
                <a:solidFill>
                  <a:schemeClr val="tx1"/>
                </a:solidFill>
              </a:rPr>
              <a:t>ul</a:t>
            </a:r>
            <a:r>
              <a:rPr lang="en-US" altLang="ko-KR" sz="2000" dirty="0">
                <a:solidFill>
                  <a:schemeClr val="tx1"/>
                </a:solidFill>
              </a:rPr>
              <a:t>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&lt;li&gt;</a:t>
            </a:r>
            <a:r>
              <a:rPr lang="ko-KR" altLang="en-US" sz="2000" dirty="0">
                <a:solidFill>
                  <a:schemeClr val="tx1"/>
                </a:solidFill>
              </a:rPr>
              <a:t>자세한 내용은 </a:t>
            </a:r>
            <a:r>
              <a:rPr lang="ko-KR" altLang="en-US" sz="2000" dirty="0" err="1">
                <a:solidFill>
                  <a:schemeClr val="tx1"/>
                </a:solidFill>
              </a:rPr>
              <a:t>캠핑장</a:t>
            </a:r>
            <a:r>
              <a:rPr lang="ko-KR" altLang="en-US" sz="2000" dirty="0">
                <a:solidFill>
                  <a:schemeClr val="tx1"/>
                </a:solidFill>
              </a:rPr>
              <a:t> 예약 페이지를 참고하여 주시기 바랍니다</a:t>
            </a:r>
            <a:r>
              <a:rPr lang="en-US" altLang="ko-KR" sz="2000" dirty="0">
                <a:solidFill>
                  <a:schemeClr val="tx1"/>
                </a:solidFill>
              </a:rPr>
              <a:t>.&lt;/li&gt;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&lt;li&gt;&lt;span class="</a:t>
            </a:r>
            <a:r>
              <a:rPr lang="en-US" altLang="ko-KR" sz="2000" dirty="0" err="1">
                <a:solidFill>
                  <a:schemeClr val="tx1"/>
                </a:solidFill>
              </a:rPr>
              <a:t>red_underline</a:t>
            </a:r>
            <a:r>
              <a:rPr lang="en-US" altLang="ko-KR" sz="2000" dirty="0">
                <a:solidFill>
                  <a:schemeClr val="tx1"/>
                </a:solidFill>
              </a:rPr>
              <a:t>"&gt;</a:t>
            </a:r>
            <a:r>
              <a:rPr lang="ko-KR" altLang="en-US" sz="2000" dirty="0">
                <a:solidFill>
                  <a:schemeClr val="tx1"/>
                </a:solidFill>
              </a:rPr>
              <a:t>매주 월요일은 휴장</a:t>
            </a:r>
            <a:r>
              <a:rPr lang="en-US" altLang="ko-KR" sz="2000" dirty="0">
                <a:solidFill>
                  <a:schemeClr val="tx1"/>
                </a:solidFill>
              </a:rPr>
              <a:t>&lt;/span&gt;</a:t>
            </a:r>
            <a:r>
              <a:rPr lang="ko-KR" altLang="en-US" sz="2000" dirty="0">
                <a:solidFill>
                  <a:schemeClr val="tx1"/>
                </a:solidFill>
              </a:rPr>
              <a:t>입니다</a:t>
            </a:r>
            <a:r>
              <a:rPr lang="en-US" altLang="ko-KR" sz="2000" dirty="0">
                <a:solidFill>
                  <a:schemeClr val="tx1"/>
                </a:solidFill>
              </a:rPr>
              <a:t>.&lt;/li&gt;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&lt;li&gt;</a:t>
            </a:r>
            <a:r>
              <a:rPr lang="ko-KR" altLang="en-US" sz="2000" dirty="0">
                <a:solidFill>
                  <a:schemeClr val="tx1"/>
                </a:solidFill>
              </a:rPr>
              <a:t>문의전화 </a:t>
            </a:r>
            <a:r>
              <a:rPr lang="en-US" altLang="ko-KR" sz="2000" dirty="0">
                <a:solidFill>
                  <a:schemeClr val="tx1"/>
                </a:solidFill>
              </a:rPr>
              <a:t>: 031-123-1234&lt;/li&gt;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&lt;/</a:t>
            </a:r>
            <a:r>
              <a:rPr lang="en-US" altLang="ko-KR" sz="2000" dirty="0" err="1">
                <a:solidFill>
                  <a:schemeClr val="tx1"/>
                </a:solidFill>
              </a:rPr>
              <a:t>ul</a:t>
            </a:r>
            <a:r>
              <a:rPr lang="en-US" altLang="ko-KR" sz="2000" dirty="0">
                <a:solidFill>
                  <a:schemeClr val="tx1"/>
                </a:solidFill>
              </a:rPr>
              <a:t>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&lt;/body&gt;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&lt;/html&gt;</a:t>
            </a:r>
          </a:p>
        </p:txBody>
      </p:sp>
    </p:spTree>
    <p:extLst>
      <p:ext uri="{BB962C8B-B14F-4D97-AF65-F5344CB8AC3E}">
        <p14:creationId xmlns:p14="http://schemas.microsoft.com/office/powerpoint/2010/main" val="6982187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972589"/>
            <a:ext cx="12192000" cy="0"/>
          </a:xfrm>
          <a:prstGeom prst="line">
            <a:avLst/>
          </a:prstGeom>
          <a:ln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10438015" y="914400"/>
            <a:ext cx="1753985" cy="74815"/>
          </a:xfrm>
          <a:prstGeom prst="rect">
            <a:avLst/>
          </a:prstGeom>
          <a:solidFill>
            <a:srgbClr val="FF0D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773083" y="266007"/>
            <a:ext cx="79883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글 제목 </a:t>
            </a:r>
            <a:r>
              <a:rPr lang="en-US" altLang="ko-KR" sz="3200" dirty="0"/>
              <a:t>- &lt;h1&gt; ~ &lt;h6&gt;</a:t>
            </a:r>
            <a:endParaRPr lang="ko-KR" altLang="en-US" sz="3200" dirty="0"/>
          </a:p>
        </p:txBody>
      </p:sp>
      <p:sp>
        <p:nvSpPr>
          <p:cNvPr id="7" name="직사각형 6"/>
          <p:cNvSpPr/>
          <p:nvPr/>
        </p:nvSpPr>
        <p:spPr>
          <a:xfrm>
            <a:off x="3526971" y="1511561"/>
            <a:ext cx="7641772" cy="483325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216000" rIns="216000" bIns="216000" rtlCol="0" anchor="t" anchorCtr="0"/>
          <a:lstStyle/>
          <a:p>
            <a:r>
              <a:rPr lang="en-US" altLang="ko-KR" sz="2000" dirty="0">
                <a:solidFill>
                  <a:schemeClr val="tx1"/>
                </a:solidFill>
              </a:rPr>
              <a:t>&lt;!DOCTYPE html&gt;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&lt;html&gt;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&lt;head&gt;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&lt;meta charset="utf-8"&gt;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&lt;/head&gt;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&lt;body&gt;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&lt;h1&gt;HTML</a:t>
            </a:r>
            <a:r>
              <a:rPr lang="ko-KR" altLang="en-US" sz="2000" dirty="0">
                <a:solidFill>
                  <a:schemeClr val="tx1"/>
                </a:solidFill>
              </a:rPr>
              <a:t>이란</a:t>
            </a:r>
            <a:r>
              <a:rPr lang="en-US" altLang="ko-KR" sz="2000" dirty="0">
                <a:solidFill>
                  <a:schemeClr val="tx1"/>
                </a:solidFill>
              </a:rPr>
              <a:t>?&lt;/h1&gt;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    &lt;h2&gt;HTML</a:t>
            </a:r>
            <a:r>
              <a:rPr lang="ko-KR" altLang="en-US" sz="2000" dirty="0">
                <a:solidFill>
                  <a:schemeClr val="tx1"/>
                </a:solidFill>
              </a:rPr>
              <a:t>이란</a:t>
            </a:r>
            <a:r>
              <a:rPr lang="en-US" altLang="ko-KR" sz="2000" dirty="0">
                <a:solidFill>
                  <a:schemeClr val="tx1"/>
                </a:solidFill>
              </a:rPr>
              <a:t>?&lt;/h2&gt;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    &lt;h3&gt;HTML</a:t>
            </a:r>
            <a:r>
              <a:rPr lang="ko-KR" altLang="en-US" sz="2000" dirty="0">
                <a:solidFill>
                  <a:schemeClr val="tx1"/>
                </a:solidFill>
              </a:rPr>
              <a:t>이란</a:t>
            </a:r>
            <a:r>
              <a:rPr lang="en-US" altLang="ko-KR" sz="2000" dirty="0">
                <a:solidFill>
                  <a:schemeClr val="tx1"/>
                </a:solidFill>
              </a:rPr>
              <a:t>?&lt;/h3&gt;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    &lt;h4&gt;HTML</a:t>
            </a:r>
            <a:r>
              <a:rPr lang="ko-KR" altLang="en-US" sz="2000" dirty="0">
                <a:solidFill>
                  <a:schemeClr val="tx1"/>
                </a:solidFill>
              </a:rPr>
              <a:t>이란</a:t>
            </a:r>
            <a:r>
              <a:rPr lang="en-US" altLang="ko-KR" sz="2000" dirty="0">
                <a:solidFill>
                  <a:schemeClr val="tx1"/>
                </a:solidFill>
              </a:rPr>
              <a:t>?&lt;/h4&gt;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    &lt;h5&gt;HTML</a:t>
            </a:r>
            <a:r>
              <a:rPr lang="ko-KR" altLang="en-US" sz="2000" dirty="0">
                <a:solidFill>
                  <a:schemeClr val="tx1"/>
                </a:solidFill>
              </a:rPr>
              <a:t>이란</a:t>
            </a:r>
            <a:r>
              <a:rPr lang="en-US" altLang="ko-KR" sz="2000" dirty="0">
                <a:solidFill>
                  <a:schemeClr val="tx1"/>
                </a:solidFill>
              </a:rPr>
              <a:t>?&lt;/h5&gt;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    &lt;h6&gt;HTML</a:t>
            </a:r>
            <a:r>
              <a:rPr lang="ko-KR" altLang="en-US" sz="2000" dirty="0">
                <a:solidFill>
                  <a:schemeClr val="tx1"/>
                </a:solidFill>
              </a:rPr>
              <a:t>이란</a:t>
            </a:r>
            <a:r>
              <a:rPr lang="en-US" altLang="ko-KR" sz="2000" dirty="0">
                <a:solidFill>
                  <a:schemeClr val="tx1"/>
                </a:solidFill>
              </a:rPr>
              <a:t>?&lt;/h6&gt;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&lt;/body&gt;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&lt;/html&gt;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06086" y="1511561"/>
            <a:ext cx="24342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2400" dirty="0"/>
              <a:t> ex2-1.html</a:t>
            </a:r>
          </a:p>
        </p:txBody>
      </p:sp>
    </p:spTree>
    <p:extLst>
      <p:ext uri="{BB962C8B-B14F-4D97-AF65-F5344CB8AC3E}">
        <p14:creationId xmlns:p14="http://schemas.microsoft.com/office/powerpoint/2010/main" val="4187880024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/>
        </p:nvCxnSpPr>
        <p:spPr>
          <a:xfrm>
            <a:off x="0" y="972589"/>
            <a:ext cx="12192000" cy="0"/>
          </a:xfrm>
          <a:prstGeom prst="line">
            <a:avLst/>
          </a:prstGeom>
          <a:ln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10438015" y="914400"/>
            <a:ext cx="1753985" cy="74815"/>
          </a:xfrm>
          <a:prstGeom prst="rect">
            <a:avLst/>
          </a:prstGeom>
          <a:solidFill>
            <a:srgbClr val="FF0D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1016231" y="1656808"/>
            <a:ext cx="10159538" cy="467749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216000" rIns="216000" bIns="216000" rtlCol="0" anchor="t" anchorCtr="0"/>
          <a:lstStyle/>
          <a:p>
            <a:r>
              <a:rPr lang="en-US" altLang="ko-KR" sz="2000" dirty="0">
                <a:solidFill>
                  <a:schemeClr val="tx1"/>
                </a:solidFill>
              </a:rPr>
              <a:t>p {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line-height: 180%;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}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&lt;/style&gt;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&lt;/head&gt;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&lt;body&gt;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&lt;h1&gt;</a:t>
            </a:r>
            <a:r>
              <a:rPr lang="ko-KR" altLang="en-US" sz="2000" dirty="0">
                <a:solidFill>
                  <a:schemeClr val="tx1"/>
                </a:solidFill>
              </a:rPr>
              <a:t>수지 </a:t>
            </a:r>
            <a:r>
              <a:rPr lang="ko-KR" altLang="en-US" sz="2000" dirty="0" err="1">
                <a:solidFill>
                  <a:schemeClr val="tx1"/>
                </a:solidFill>
              </a:rPr>
              <a:t>캠핑장</a:t>
            </a:r>
            <a:r>
              <a:rPr lang="en-US" altLang="ko-KR" sz="2000" dirty="0">
                <a:solidFill>
                  <a:schemeClr val="tx1"/>
                </a:solidFill>
              </a:rPr>
              <a:t>&lt;/h1&gt;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&lt;p&gt;</a:t>
            </a:r>
            <a:r>
              <a:rPr lang="ko-KR" altLang="en-US" sz="2000" dirty="0">
                <a:solidFill>
                  <a:schemeClr val="tx1"/>
                </a:solidFill>
              </a:rPr>
              <a:t>용인시 </a:t>
            </a:r>
            <a:r>
              <a:rPr lang="ko-KR" altLang="en-US" sz="2000" dirty="0" err="1">
                <a:solidFill>
                  <a:schemeClr val="tx1"/>
                </a:solidFill>
              </a:rPr>
              <a:t>수지구에</a:t>
            </a:r>
            <a:r>
              <a:rPr lang="ko-KR" altLang="en-US" sz="2000" dirty="0">
                <a:solidFill>
                  <a:schemeClr val="tx1"/>
                </a:solidFill>
              </a:rPr>
              <a:t> 위치한 수지 </a:t>
            </a:r>
            <a:r>
              <a:rPr lang="ko-KR" altLang="en-US" sz="2000" dirty="0" err="1">
                <a:solidFill>
                  <a:schemeClr val="tx1"/>
                </a:solidFill>
              </a:rPr>
              <a:t>캠핑장은</a:t>
            </a:r>
            <a:r>
              <a:rPr lang="ko-KR" altLang="en-US" sz="2000" dirty="0">
                <a:solidFill>
                  <a:schemeClr val="tx1"/>
                </a:solidFill>
              </a:rPr>
              <a:t> </a:t>
            </a:r>
            <a:r>
              <a:rPr lang="en-US" altLang="ko-KR" sz="2000" dirty="0">
                <a:solidFill>
                  <a:schemeClr val="tx1"/>
                </a:solidFill>
              </a:rPr>
              <a:t>&lt;span class="</a:t>
            </a:r>
            <a:r>
              <a:rPr lang="en-US" altLang="ko-KR" sz="2000" dirty="0" err="1">
                <a:solidFill>
                  <a:schemeClr val="tx1"/>
                </a:solidFill>
              </a:rPr>
              <a:t>green_bold</a:t>
            </a:r>
            <a:r>
              <a:rPr lang="en-US" altLang="ko-KR" sz="2000" dirty="0">
                <a:solidFill>
                  <a:schemeClr val="tx1"/>
                </a:solidFill>
              </a:rPr>
              <a:t>"&gt;</a:t>
            </a:r>
            <a:r>
              <a:rPr lang="ko-KR" altLang="en-US" sz="2000" dirty="0" err="1">
                <a:solidFill>
                  <a:schemeClr val="tx1"/>
                </a:solidFill>
              </a:rPr>
              <a:t>광교산</a:t>
            </a:r>
            <a:r>
              <a:rPr lang="ko-KR" altLang="en-US" sz="2000" dirty="0">
                <a:solidFill>
                  <a:schemeClr val="tx1"/>
                </a:solidFill>
              </a:rPr>
              <a:t> 맑은 계곡물과 울창한 산림</a:t>
            </a:r>
            <a:r>
              <a:rPr lang="en-US" altLang="ko-KR" sz="2000" dirty="0">
                <a:solidFill>
                  <a:schemeClr val="tx1"/>
                </a:solidFill>
              </a:rPr>
              <a:t>&lt;/span&gt;</a:t>
            </a:r>
            <a:r>
              <a:rPr lang="ko-KR" altLang="en-US" sz="2000" dirty="0">
                <a:solidFill>
                  <a:schemeClr val="tx1"/>
                </a:solidFill>
              </a:rPr>
              <a:t>에서 나오는 상쾌한 공기가 피부에 전해지는 공간으로 </a:t>
            </a:r>
            <a:r>
              <a:rPr lang="en-US" altLang="ko-KR" sz="2000" dirty="0">
                <a:solidFill>
                  <a:schemeClr val="tx1"/>
                </a:solidFill>
              </a:rPr>
              <a:t>&lt;span class="</a:t>
            </a:r>
            <a:r>
              <a:rPr lang="en-US" altLang="ko-KR" sz="2000" dirty="0" err="1">
                <a:solidFill>
                  <a:schemeClr val="tx1"/>
                </a:solidFill>
              </a:rPr>
              <a:t>green_bold</a:t>
            </a:r>
            <a:r>
              <a:rPr lang="en-US" altLang="ko-KR" sz="2000" dirty="0">
                <a:solidFill>
                  <a:schemeClr val="tx1"/>
                </a:solidFill>
              </a:rPr>
              <a:t>"&gt;</a:t>
            </a:r>
            <a:r>
              <a:rPr lang="ko-KR" altLang="en-US" sz="2000" dirty="0">
                <a:solidFill>
                  <a:schemeClr val="tx1"/>
                </a:solidFill>
              </a:rPr>
              <a:t>야영 및 취사</a:t>
            </a:r>
            <a:r>
              <a:rPr lang="en-US" altLang="ko-KR" sz="2000" dirty="0">
                <a:solidFill>
                  <a:schemeClr val="tx1"/>
                </a:solidFill>
              </a:rPr>
              <a:t>, </a:t>
            </a:r>
            <a:r>
              <a:rPr lang="ko-KR" altLang="en-US" sz="2000" dirty="0" err="1">
                <a:solidFill>
                  <a:schemeClr val="tx1"/>
                </a:solidFill>
              </a:rPr>
              <a:t>레크레이션</a:t>
            </a:r>
            <a:r>
              <a:rPr lang="en-US" altLang="ko-KR" sz="2000" dirty="0">
                <a:solidFill>
                  <a:schemeClr val="tx1"/>
                </a:solidFill>
              </a:rPr>
              <a:t>, </a:t>
            </a:r>
            <a:r>
              <a:rPr lang="ko-KR" altLang="en-US" sz="2000" dirty="0">
                <a:solidFill>
                  <a:schemeClr val="tx1"/>
                </a:solidFill>
              </a:rPr>
              <a:t>피크닉</a:t>
            </a:r>
            <a:r>
              <a:rPr lang="en-US" altLang="ko-KR" sz="2000" dirty="0">
                <a:solidFill>
                  <a:schemeClr val="tx1"/>
                </a:solidFill>
              </a:rPr>
              <a:t>&lt;/span&gt; </a:t>
            </a:r>
            <a:r>
              <a:rPr lang="ko-KR" altLang="en-US" sz="2000" dirty="0">
                <a:solidFill>
                  <a:schemeClr val="tx1"/>
                </a:solidFill>
              </a:rPr>
              <a:t>등을 즐기실 수 있습니다</a:t>
            </a:r>
            <a:r>
              <a:rPr lang="en-US" altLang="ko-KR" sz="2000" dirty="0">
                <a:solidFill>
                  <a:schemeClr val="tx1"/>
                </a:solidFill>
              </a:rPr>
              <a:t>. &lt;/p&gt;</a:t>
            </a:r>
          </a:p>
        </p:txBody>
      </p:sp>
    </p:spTree>
    <p:extLst>
      <p:ext uri="{BB962C8B-B14F-4D97-AF65-F5344CB8AC3E}">
        <p14:creationId xmlns:p14="http://schemas.microsoft.com/office/powerpoint/2010/main" val="3765791758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/>
        </p:nvCxnSpPr>
        <p:spPr>
          <a:xfrm>
            <a:off x="0" y="972589"/>
            <a:ext cx="12192000" cy="0"/>
          </a:xfrm>
          <a:prstGeom prst="line">
            <a:avLst/>
          </a:prstGeom>
          <a:ln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10438015" y="914400"/>
            <a:ext cx="1753985" cy="74815"/>
          </a:xfrm>
          <a:prstGeom prst="rect">
            <a:avLst/>
          </a:prstGeom>
          <a:solidFill>
            <a:srgbClr val="FF0D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773083" y="266007"/>
            <a:ext cx="62248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ex6-5.html</a:t>
            </a:r>
            <a:r>
              <a:rPr lang="ko-KR" altLang="en-US" sz="3200" dirty="0"/>
              <a:t>의 실행 결과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8975" y="1534650"/>
            <a:ext cx="5734050" cy="475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897305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/>
        </p:nvCxnSpPr>
        <p:spPr>
          <a:xfrm>
            <a:off x="0" y="972589"/>
            <a:ext cx="12192000" cy="0"/>
          </a:xfrm>
          <a:prstGeom prst="line">
            <a:avLst/>
          </a:prstGeom>
          <a:ln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10438015" y="914400"/>
            <a:ext cx="1753985" cy="74815"/>
          </a:xfrm>
          <a:prstGeom prst="rect">
            <a:avLst/>
          </a:prstGeom>
          <a:solidFill>
            <a:srgbClr val="FF0D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773083" y="232756"/>
            <a:ext cx="79883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하위 </a:t>
            </a:r>
            <a:r>
              <a:rPr lang="ko-KR" altLang="en-US" sz="3200" dirty="0" err="1"/>
              <a:t>선택자</a:t>
            </a:r>
            <a:endParaRPr lang="ko-KR" altLang="en-US" sz="3200" dirty="0"/>
          </a:p>
        </p:txBody>
      </p:sp>
      <p:sp>
        <p:nvSpPr>
          <p:cNvPr id="7" name="직사각형 6"/>
          <p:cNvSpPr/>
          <p:nvPr/>
        </p:nvSpPr>
        <p:spPr>
          <a:xfrm>
            <a:off x="946378" y="1656808"/>
            <a:ext cx="10101237" cy="467749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216000" rIns="216000" bIns="216000" rtlCol="0" anchor="t" anchorCtr="0"/>
          <a:lstStyle/>
          <a:p>
            <a:r>
              <a:rPr lang="en-US" altLang="ko-KR" sz="2000" dirty="0">
                <a:solidFill>
                  <a:schemeClr val="tx1"/>
                </a:solidFill>
              </a:rPr>
              <a:t>&lt;!DOCTYPE html&gt;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&lt;html&gt;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&lt;head&gt;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&lt;meta charset="utf-8"&gt;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&lt;style&gt;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#main h3 {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border-left: solid 8px orange;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padding-left: 20px;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}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#main p {	line-height: 180%;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}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#main span {	font-weight: bold;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}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56210" y="1002954"/>
            <a:ext cx="2434273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2400" dirty="0"/>
              <a:t> ex6-6.html</a:t>
            </a:r>
          </a:p>
        </p:txBody>
      </p:sp>
    </p:spTree>
    <p:extLst>
      <p:ext uri="{BB962C8B-B14F-4D97-AF65-F5344CB8AC3E}">
        <p14:creationId xmlns:p14="http://schemas.microsoft.com/office/powerpoint/2010/main" val="1278211467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/>
        </p:nvCxnSpPr>
        <p:spPr>
          <a:xfrm>
            <a:off x="0" y="972589"/>
            <a:ext cx="12192000" cy="0"/>
          </a:xfrm>
          <a:prstGeom prst="line">
            <a:avLst/>
          </a:prstGeom>
          <a:ln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10438015" y="914400"/>
            <a:ext cx="1753985" cy="74815"/>
          </a:xfrm>
          <a:prstGeom prst="rect">
            <a:avLst/>
          </a:prstGeom>
          <a:solidFill>
            <a:srgbClr val="FF0D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1016231" y="1656808"/>
            <a:ext cx="10159538" cy="467749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216000" rIns="216000" bIns="216000" rtlCol="0" anchor="t" anchorCtr="0"/>
          <a:lstStyle/>
          <a:p>
            <a:r>
              <a:rPr lang="en-US" altLang="ko-KR" sz="2000" dirty="0">
                <a:solidFill>
                  <a:schemeClr val="tx1"/>
                </a:solidFill>
              </a:rPr>
              <a:t>#intro {		border: solid 1px green;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	padding : 20px;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	margin-top: 30px;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	border-radius: 15px;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}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#intro h3 {	border-bottom: dotted 1px #</a:t>
            </a:r>
            <a:r>
              <a:rPr lang="en-US" altLang="ko-KR" sz="2000" dirty="0" err="1">
                <a:solidFill>
                  <a:schemeClr val="tx1"/>
                </a:solidFill>
              </a:rPr>
              <a:t>cccccc</a:t>
            </a:r>
            <a:r>
              <a:rPr lang="en-US" altLang="ko-KR" sz="2000" dirty="0">
                <a:solidFill>
                  <a:schemeClr val="tx1"/>
                </a:solidFill>
              </a:rPr>
              <a:t>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	padding-bottom: 5px;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}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#intro span {	font-weight: bold;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	color: red;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}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&lt;/style&gt;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&lt;/head&gt;</a:t>
            </a:r>
          </a:p>
        </p:txBody>
      </p:sp>
    </p:spTree>
    <p:extLst>
      <p:ext uri="{BB962C8B-B14F-4D97-AF65-F5344CB8AC3E}">
        <p14:creationId xmlns:p14="http://schemas.microsoft.com/office/powerpoint/2010/main" val="1224214319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/>
        </p:nvCxnSpPr>
        <p:spPr>
          <a:xfrm>
            <a:off x="0" y="972589"/>
            <a:ext cx="12192000" cy="0"/>
          </a:xfrm>
          <a:prstGeom prst="line">
            <a:avLst/>
          </a:prstGeom>
          <a:ln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10438015" y="914400"/>
            <a:ext cx="1753985" cy="74815"/>
          </a:xfrm>
          <a:prstGeom prst="rect">
            <a:avLst/>
          </a:prstGeom>
          <a:solidFill>
            <a:srgbClr val="FF0D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1016231" y="1656808"/>
            <a:ext cx="10159538" cy="467749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216000" rIns="216000" bIns="216000" rtlCol="0" anchor="t" anchorCtr="0"/>
          <a:lstStyle/>
          <a:p>
            <a:r>
              <a:rPr lang="en-US" altLang="ko-KR" sz="2000" dirty="0">
                <a:solidFill>
                  <a:schemeClr val="tx1"/>
                </a:solidFill>
              </a:rPr>
              <a:t>&lt;body&gt;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&lt;div id="main"&gt;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&lt;h3&gt;</a:t>
            </a:r>
            <a:r>
              <a:rPr lang="ko-KR" altLang="en-US" sz="2000" dirty="0">
                <a:solidFill>
                  <a:schemeClr val="tx1"/>
                </a:solidFill>
              </a:rPr>
              <a:t>봄빛 식물원</a:t>
            </a:r>
            <a:r>
              <a:rPr lang="en-US" altLang="ko-KR" sz="2000" dirty="0">
                <a:solidFill>
                  <a:schemeClr val="tx1"/>
                </a:solidFill>
              </a:rPr>
              <a:t>&lt;/h3&gt;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&lt;p&gt;</a:t>
            </a:r>
            <a:r>
              <a:rPr lang="ko-KR" altLang="en-US" sz="2000" dirty="0">
                <a:solidFill>
                  <a:schemeClr val="tx1"/>
                </a:solidFill>
              </a:rPr>
              <a:t>봄빛 식물원은 울창한 숲으로 둘러싸인 </a:t>
            </a:r>
            <a:r>
              <a:rPr lang="en-US" altLang="ko-KR" sz="2000" dirty="0">
                <a:solidFill>
                  <a:schemeClr val="tx1"/>
                </a:solidFill>
              </a:rPr>
              <a:t>&lt;span&gt;</a:t>
            </a:r>
            <a:r>
              <a:rPr lang="ko-KR" altLang="en-US" sz="2000" dirty="0">
                <a:solidFill>
                  <a:schemeClr val="tx1"/>
                </a:solidFill>
              </a:rPr>
              <a:t>삼각산 자락에 위치</a:t>
            </a:r>
            <a:endParaRPr lang="en-US" altLang="ko-KR" sz="2000" dirty="0">
              <a:solidFill>
                <a:schemeClr val="tx1"/>
              </a:solidFill>
            </a:endParaRPr>
          </a:p>
          <a:p>
            <a:r>
              <a:rPr lang="en-US" altLang="ko-KR" sz="2000" dirty="0">
                <a:solidFill>
                  <a:schemeClr val="tx1"/>
                </a:solidFill>
              </a:rPr>
              <a:t>	      &lt;/span&gt;</a:t>
            </a:r>
            <a:r>
              <a:rPr lang="ko-KR" altLang="en-US" sz="2000" dirty="0">
                <a:solidFill>
                  <a:schemeClr val="tx1"/>
                </a:solidFill>
              </a:rPr>
              <a:t>하고 있으며</a:t>
            </a:r>
            <a:r>
              <a:rPr lang="en-US" altLang="ko-KR" sz="2000" dirty="0">
                <a:solidFill>
                  <a:schemeClr val="tx1"/>
                </a:solidFill>
              </a:rPr>
              <a:t>, 2,000</a:t>
            </a:r>
            <a:r>
              <a:rPr lang="ko-KR" altLang="en-US" sz="2000" dirty="0">
                <a:solidFill>
                  <a:schemeClr val="tx1"/>
                </a:solidFill>
              </a:rPr>
              <a:t>종의 다양한 식물이 전시되고 있습니다</a:t>
            </a:r>
            <a:r>
              <a:rPr lang="en-US" altLang="ko-KR" sz="2000" dirty="0">
                <a:solidFill>
                  <a:schemeClr val="tx1"/>
                </a:solidFill>
              </a:rPr>
              <a:t>.&lt;/p&gt;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&lt;/div&gt;</a:t>
            </a:r>
          </a:p>
          <a:p>
            <a:endParaRPr lang="en-US" altLang="ko-KR" sz="2000" dirty="0">
              <a:solidFill>
                <a:schemeClr val="tx1"/>
              </a:solidFill>
            </a:endParaRPr>
          </a:p>
          <a:p>
            <a:r>
              <a:rPr lang="en-US" altLang="ko-KR" sz="2000" dirty="0">
                <a:solidFill>
                  <a:schemeClr val="tx1"/>
                </a:solidFill>
              </a:rPr>
              <a:t>&lt;div id="intro"&gt;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&lt;h3&gt;</a:t>
            </a:r>
            <a:r>
              <a:rPr lang="ko-KR" altLang="en-US" sz="2000" dirty="0">
                <a:solidFill>
                  <a:schemeClr val="tx1"/>
                </a:solidFill>
              </a:rPr>
              <a:t>식물원 관람 안내</a:t>
            </a:r>
            <a:r>
              <a:rPr lang="en-US" altLang="ko-KR" sz="2000" dirty="0">
                <a:solidFill>
                  <a:schemeClr val="tx1"/>
                </a:solidFill>
              </a:rPr>
              <a:t>&lt;/h3&gt;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&lt;p&gt;- </a:t>
            </a:r>
            <a:r>
              <a:rPr lang="ko-KR" altLang="en-US" sz="2000" dirty="0">
                <a:solidFill>
                  <a:schemeClr val="tx1"/>
                </a:solidFill>
              </a:rPr>
              <a:t>방문 </a:t>
            </a:r>
            <a:r>
              <a:rPr lang="en-US" altLang="ko-KR" sz="2000" dirty="0">
                <a:solidFill>
                  <a:schemeClr val="tx1"/>
                </a:solidFill>
              </a:rPr>
              <a:t>1</a:t>
            </a:r>
            <a:r>
              <a:rPr lang="ko-KR" altLang="en-US" sz="2000" dirty="0" err="1">
                <a:solidFill>
                  <a:schemeClr val="tx1"/>
                </a:solidFill>
              </a:rPr>
              <a:t>일전날까지</a:t>
            </a:r>
            <a:r>
              <a:rPr lang="ko-KR" altLang="en-US" sz="2000" dirty="0">
                <a:solidFill>
                  <a:schemeClr val="tx1"/>
                </a:solidFill>
              </a:rPr>
              <a:t> 인터넷으로 예약해야 합니다</a:t>
            </a:r>
            <a:r>
              <a:rPr lang="en-US" altLang="ko-KR" sz="2000" dirty="0">
                <a:solidFill>
                  <a:schemeClr val="tx1"/>
                </a:solidFill>
              </a:rPr>
              <a:t>.&lt;</a:t>
            </a:r>
            <a:r>
              <a:rPr lang="en-US" altLang="ko-KR" sz="2000" dirty="0" err="1">
                <a:solidFill>
                  <a:schemeClr val="tx1"/>
                </a:solidFill>
              </a:rPr>
              <a:t>br</a:t>
            </a:r>
            <a:r>
              <a:rPr lang="en-US" altLang="ko-KR" sz="2000" dirty="0">
                <a:solidFill>
                  <a:schemeClr val="tx1"/>
                </a:solidFill>
              </a:rPr>
              <a:t>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      - </a:t>
            </a:r>
            <a:r>
              <a:rPr lang="ko-KR" altLang="en-US" sz="2000" dirty="0">
                <a:solidFill>
                  <a:schemeClr val="tx1"/>
                </a:solidFill>
              </a:rPr>
              <a:t>입장료 </a:t>
            </a:r>
            <a:r>
              <a:rPr lang="en-US" altLang="ko-KR" sz="2000" dirty="0">
                <a:solidFill>
                  <a:schemeClr val="tx1"/>
                </a:solidFill>
              </a:rPr>
              <a:t>: 10,000</a:t>
            </a:r>
            <a:r>
              <a:rPr lang="ko-KR" altLang="en-US" sz="2000" dirty="0">
                <a:solidFill>
                  <a:schemeClr val="tx1"/>
                </a:solidFill>
              </a:rPr>
              <a:t>원</a:t>
            </a:r>
            <a:r>
              <a:rPr lang="en-US" altLang="ko-KR" sz="2000" dirty="0">
                <a:solidFill>
                  <a:schemeClr val="tx1"/>
                </a:solidFill>
              </a:rPr>
              <a:t>&lt;</a:t>
            </a:r>
            <a:r>
              <a:rPr lang="en-US" altLang="ko-KR" sz="2000" dirty="0" err="1">
                <a:solidFill>
                  <a:schemeClr val="tx1"/>
                </a:solidFill>
              </a:rPr>
              <a:t>br</a:t>
            </a:r>
            <a:r>
              <a:rPr lang="en-US" altLang="ko-KR" sz="2000" dirty="0">
                <a:solidFill>
                  <a:schemeClr val="tx1"/>
                </a:solidFill>
              </a:rPr>
              <a:t>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     - </a:t>
            </a:r>
            <a:r>
              <a:rPr lang="ko-KR" altLang="en-US" sz="2000" dirty="0">
                <a:solidFill>
                  <a:schemeClr val="tx1"/>
                </a:solidFill>
              </a:rPr>
              <a:t>동절기인 </a:t>
            </a:r>
            <a:r>
              <a:rPr lang="en-US" altLang="ko-KR" sz="2000" dirty="0">
                <a:solidFill>
                  <a:schemeClr val="tx1"/>
                </a:solidFill>
              </a:rPr>
              <a:t>&lt;span&gt;12</a:t>
            </a:r>
            <a:r>
              <a:rPr lang="ko-KR" altLang="en-US" sz="2000" dirty="0">
                <a:solidFill>
                  <a:schemeClr val="tx1"/>
                </a:solidFill>
              </a:rPr>
              <a:t>월</a:t>
            </a:r>
            <a:r>
              <a:rPr lang="en-US" altLang="ko-KR" sz="2000" dirty="0">
                <a:solidFill>
                  <a:schemeClr val="tx1"/>
                </a:solidFill>
              </a:rPr>
              <a:t>1</a:t>
            </a:r>
            <a:r>
              <a:rPr lang="ko-KR" altLang="en-US" sz="2000" dirty="0">
                <a:solidFill>
                  <a:schemeClr val="tx1"/>
                </a:solidFill>
              </a:rPr>
              <a:t>일부터는 </a:t>
            </a:r>
            <a:r>
              <a:rPr lang="en-US" altLang="ko-KR" sz="2000" dirty="0">
                <a:solidFill>
                  <a:schemeClr val="tx1"/>
                </a:solidFill>
              </a:rPr>
              <a:t>15:00</a:t>
            </a:r>
            <a:r>
              <a:rPr lang="ko-KR" altLang="en-US" sz="2000" dirty="0">
                <a:solidFill>
                  <a:schemeClr val="tx1"/>
                </a:solidFill>
              </a:rPr>
              <a:t>에 폐장</a:t>
            </a:r>
            <a:r>
              <a:rPr lang="en-US" altLang="ko-KR" sz="2000" dirty="0">
                <a:solidFill>
                  <a:schemeClr val="tx1"/>
                </a:solidFill>
              </a:rPr>
              <a:t>&lt;/span&gt;</a:t>
            </a:r>
            <a:r>
              <a:rPr lang="ko-KR" altLang="en-US" sz="2000" dirty="0">
                <a:solidFill>
                  <a:schemeClr val="tx1"/>
                </a:solidFill>
              </a:rPr>
              <a:t>합니다</a:t>
            </a:r>
            <a:r>
              <a:rPr lang="en-US" altLang="ko-KR" sz="2000" dirty="0">
                <a:solidFill>
                  <a:schemeClr val="tx1"/>
                </a:solidFill>
              </a:rPr>
              <a:t>.&lt;/p&gt;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763779414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/>
        </p:nvCxnSpPr>
        <p:spPr>
          <a:xfrm>
            <a:off x="0" y="972589"/>
            <a:ext cx="12192000" cy="0"/>
          </a:xfrm>
          <a:prstGeom prst="line">
            <a:avLst/>
          </a:prstGeom>
          <a:ln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10438015" y="914400"/>
            <a:ext cx="1753985" cy="74815"/>
          </a:xfrm>
          <a:prstGeom prst="rect">
            <a:avLst/>
          </a:prstGeom>
          <a:solidFill>
            <a:srgbClr val="FF0D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1016231" y="1656808"/>
            <a:ext cx="10159538" cy="467749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216000" rIns="216000" bIns="216000" rtlCol="0" anchor="t" anchorCtr="0"/>
          <a:lstStyle/>
          <a:p>
            <a:r>
              <a:rPr lang="en-US" altLang="ko-KR" sz="2000" dirty="0">
                <a:solidFill>
                  <a:schemeClr val="tx1"/>
                </a:solidFill>
              </a:rPr>
              <a:t>	&lt;h3&gt;</a:t>
            </a:r>
            <a:r>
              <a:rPr lang="ko-KR" altLang="en-US" sz="2000" dirty="0">
                <a:solidFill>
                  <a:schemeClr val="tx1"/>
                </a:solidFill>
              </a:rPr>
              <a:t>식물원 이용시간</a:t>
            </a:r>
            <a:r>
              <a:rPr lang="en-US" altLang="ko-KR" sz="2000" dirty="0">
                <a:solidFill>
                  <a:schemeClr val="tx1"/>
                </a:solidFill>
              </a:rPr>
              <a:t>&lt;/h3&gt;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&lt;p&gt;- </a:t>
            </a:r>
            <a:r>
              <a:rPr lang="ko-KR" altLang="en-US" sz="2000" dirty="0">
                <a:solidFill>
                  <a:schemeClr val="tx1"/>
                </a:solidFill>
              </a:rPr>
              <a:t>야외 식물원 </a:t>
            </a:r>
            <a:r>
              <a:rPr lang="en-US" altLang="ko-KR" sz="2000" dirty="0">
                <a:solidFill>
                  <a:schemeClr val="tx1"/>
                </a:solidFill>
              </a:rPr>
              <a:t>: 9:00 ~ 19:00&lt;</a:t>
            </a:r>
            <a:r>
              <a:rPr lang="en-US" altLang="ko-KR" sz="2000" dirty="0" err="1">
                <a:solidFill>
                  <a:schemeClr val="tx1"/>
                </a:solidFill>
              </a:rPr>
              <a:t>br</a:t>
            </a:r>
            <a:r>
              <a:rPr lang="en-US" altLang="ko-KR" sz="2000" dirty="0">
                <a:solidFill>
                  <a:schemeClr val="tx1"/>
                </a:solidFill>
              </a:rPr>
              <a:t>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      - </a:t>
            </a:r>
            <a:r>
              <a:rPr lang="ko-KR" altLang="en-US" sz="2000" dirty="0">
                <a:solidFill>
                  <a:schemeClr val="tx1"/>
                </a:solidFill>
              </a:rPr>
              <a:t>온실 식물원 </a:t>
            </a:r>
            <a:r>
              <a:rPr lang="en-US" altLang="ko-KR" sz="2000" dirty="0">
                <a:solidFill>
                  <a:schemeClr val="tx1"/>
                </a:solidFill>
              </a:rPr>
              <a:t>: 9:00 ~ 17:00&lt;</a:t>
            </a:r>
            <a:r>
              <a:rPr lang="en-US" altLang="ko-KR" sz="2000" dirty="0" err="1">
                <a:solidFill>
                  <a:schemeClr val="tx1"/>
                </a:solidFill>
              </a:rPr>
              <a:t>br</a:t>
            </a:r>
            <a:r>
              <a:rPr lang="en-US" altLang="ko-KR" sz="2000" dirty="0">
                <a:solidFill>
                  <a:schemeClr val="tx1"/>
                </a:solidFill>
              </a:rPr>
              <a:t>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      - </a:t>
            </a:r>
            <a:r>
              <a:rPr lang="ko-KR" altLang="en-US" sz="2000" dirty="0">
                <a:solidFill>
                  <a:schemeClr val="tx1"/>
                </a:solidFill>
              </a:rPr>
              <a:t>문의전화 </a:t>
            </a:r>
            <a:r>
              <a:rPr lang="en-US" altLang="ko-KR" sz="2000" dirty="0">
                <a:solidFill>
                  <a:schemeClr val="tx1"/>
                </a:solidFill>
              </a:rPr>
              <a:t>: 031-123-1234&lt;</a:t>
            </a:r>
            <a:r>
              <a:rPr lang="en-US" altLang="ko-KR" sz="2000" dirty="0" err="1">
                <a:solidFill>
                  <a:schemeClr val="tx1"/>
                </a:solidFill>
              </a:rPr>
              <a:t>br</a:t>
            </a:r>
            <a:r>
              <a:rPr lang="en-US" altLang="ko-KR" sz="2000" dirty="0">
                <a:solidFill>
                  <a:schemeClr val="tx1"/>
                </a:solidFill>
              </a:rPr>
              <a:t>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※ &lt;span&gt;</a:t>
            </a:r>
            <a:r>
              <a:rPr lang="ko-KR" altLang="en-US" sz="2000" dirty="0">
                <a:solidFill>
                  <a:schemeClr val="tx1"/>
                </a:solidFill>
              </a:rPr>
              <a:t>일과 시간 외에는 홈페이지 게시판에 문의</a:t>
            </a:r>
            <a:r>
              <a:rPr lang="en-US" altLang="ko-KR" sz="2000" dirty="0">
                <a:solidFill>
                  <a:schemeClr val="tx1"/>
                </a:solidFill>
              </a:rPr>
              <a:t>&lt;/span&gt;</a:t>
            </a:r>
            <a:r>
              <a:rPr lang="ko-KR" altLang="en-US" sz="2000" dirty="0">
                <a:solidFill>
                  <a:schemeClr val="tx1"/>
                </a:solidFill>
              </a:rPr>
              <a:t>해 주세요</a:t>
            </a:r>
            <a:r>
              <a:rPr lang="en-US" altLang="ko-KR" sz="2000" dirty="0">
                <a:solidFill>
                  <a:schemeClr val="tx1"/>
                </a:solidFill>
              </a:rPr>
              <a:t>.&lt;/p&gt;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&lt;/div&gt;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&lt;/body&gt;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&lt;/html&gt;</a:t>
            </a:r>
          </a:p>
        </p:txBody>
      </p:sp>
    </p:spTree>
    <p:extLst>
      <p:ext uri="{BB962C8B-B14F-4D97-AF65-F5344CB8AC3E}">
        <p14:creationId xmlns:p14="http://schemas.microsoft.com/office/powerpoint/2010/main" val="470381781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/>
        </p:nvCxnSpPr>
        <p:spPr>
          <a:xfrm>
            <a:off x="0" y="972589"/>
            <a:ext cx="12192000" cy="0"/>
          </a:xfrm>
          <a:prstGeom prst="line">
            <a:avLst/>
          </a:prstGeom>
          <a:ln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10438015" y="914400"/>
            <a:ext cx="1753985" cy="74815"/>
          </a:xfrm>
          <a:prstGeom prst="rect">
            <a:avLst/>
          </a:prstGeom>
          <a:solidFill>
            <a:srgbClr val="FF0D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773083" y="266007"/>
            <a:ext cx="62248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ex6-6.html</a:t>
            </a:r>
            <a:r>
              <a:rPr lang="ko-KR" altLang="en-US" sz="3200" dirty="0"/>
              <a:t>의 실행 결과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2473" y="1181100"/>
            <a:ext cx="5734050" cy="567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809201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타원 19"/>
          <p:cNvSpPr/>
          <p:nvPr/>
        </p:nvSpPr>
        <p:spPr>
          <a:xfrm>
            <a:off x="6426079" y="1647139"/>
            <a:ext cx="1418253" cy="1418253"/>
          </a:xfrm>
          <a:prstGeom prst="ellipse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7551887" y="2009153"/>
            <a:ext cx="3507763" cy="712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4000" dirty="0"/>
              <a:t>CSS </a:t>
            </a:r>
            <a:r>
              <a:rPr lang="ko-KR" altLang="en-US" sz="4000" dirty="0"/>
              <a:t>활용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759498" y="3072964"/>
            <a:ext cx="3300152" cy="2336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3500"/>
              </a:lnSpc>
            </a:pPr>
            <a:r>
              <a:rPr lang="en-US" altLang="ko-KR" sz="2000" dirty="0"/>
              <a:t>7.1 </a:t>
            </a:r>
            <a:r>
              <a:rPr lang="ko-KR" altLang="en-US" sz="2000" dirty="0"/>
              <a:t>배경 이미지</a:t>
            </a:r>
            <a:endParaRPr lang="en-US" altLang="ko-KR" sz="2000" dirty="0"/>
          </a:p>
          <a:p>
            <a:pPr algn="r">
              <a:lnSpc>
                <a:spcPts val="3500"/>
              </a:lnSpc>
            </a:pPr>
            <a:r>
              <a:rPr lang="en-US" altLang="ko-KR" sz="2000" dirty="0"/>
              <a:t>7.2 </a:t>
            </a:r>
            <a:r>
              <a:rPr lang="ko-KR" altLang="en-US" sz="2000" dirty="0"/>
              <a:t>테이블 꾸미기</a:t>
            </a:r>
            <a:endParaRPr lang="en-US" altLang="ko-KR" sz="2000" dirty="0"/>
          </a:p>
          <a:p>
            <a:pPr algn="r">
              <a:lnSpc>
                <a:spcPts val="3500"/>
              </a:lnSpc>
            </a:pPr>
            <a:r>
              <a:rPr lang="en-US" altLang="ko-KR" sz="2000" dirty="0"/>
              <a:t>7.3 </a:t>
            </a:r>
            <a:r>
              <a:rPr lang="ko-KR" altLang="en-US" sz="2000" dirty="0"/>
              <a:t>디스플레이 방식</a:t>
            </a:r>
            <a:endParaRPr lang="en-US" altLang="ko-KR" sz="2000" dirty="0"/>
          </a:p>
          <a:p>
            <a:pPr algn="r">
              <a:lnSpc>
                <a:spcPts val="3500"/>
              </a:lnSpc>
            </a:pPr>
            <a:r>
              <a:rPr lang="en-US" altLang="ko-KR" sz="2000" dirty="0"/>
              <a:t>7.4 </a:t>
            </a:r>
            <a:r>
              <a:rPr lang="ko-KR" altLang="en-US" sz="2000" dirty="0"/>
              <a:t>목록 꾸미기</a:t>
            </a:r>
            <a:endParaRPr lang="en-US" altLang="ko-KR" sz="2000" dirty="0"/>
          </a:p>
          <a:p>
            <a:pPr algn="r">
              <a:lnSpc>
                <a:spcPts val="3500"/>
              </a:lnSpc>
            </a:pPr>
            <a:r>
              <a:rPr lang="en-US" altLang="ko-KR" sz="2000" dirty="0"/>
              <a:t>7.5 </a:t>
            </a:r>
            <a:r>
              <a:rPr lang="ko-KR" altLang="en-US" sz="2000" dirty="0"/>
              <a:t>폼 꾸미기</a:t>
            </a:r>
            <a:endParaRPr lang="en-US" altLang="ko-KR" sz="2000" dirty="0"/>
          </a:p>
        </p:txBody>
      </p:sp>
      <p:sp>
        <p:nvSpPr>
          <p:cNvPr id="18" name="타원 17"/>
          <p:cNvSpPr/>
          <p:nvPr/>
        </p:nvSpPr>
        <p:spPr>
          <a:xfrm>
            <a:off x="6633686" y="1836084"/>
            <a:ext cx="1024035" cy="102403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>
                <a:solidFill>
                  <a:srgbClr val="FF0D5A"/>
                </a:solidFill>
              </a:rPr>
              <a:t>07</a:t>
            </a:r>
            <a:endParaRPr lang="ko-KR" altLang="en-US" sz="3600" b="1" dirty="0">
              <a:solidFill>
                <a:srgbClr val="FF0D5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7304734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/>
        </p:nvCxnSpPr>
        <p:spPr>
          <a:xfrm>
            <a:off x="0" y="972589"/>
            <a:ext cx="12192000" cy="0"/>
          </a:xfrm>
          <a:prstGeom prst="line">
            <a:avLst/>
          </a:prstGeom>
          <a:ln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10438015" y="914400"/>
            <a:ext cx="1753985" cy="74815"/>
          </a:xfrm>
          <a:prstGeom prst="rect">
            <a:avLst/>
          </a:prstGeom>
          <a:solidFill>
            <a:srgbClr val="FF0D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773083" y="232756"/>
            <a:ext cx="79883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배경 이미지 삽입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946378" y="1656808"/>
            <a:ext cx="5005535" cy="467749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216000" rIns="216000" bIns="216000" rtlCol="0" anchor="t" anchorCtr="0"/>
          <a:lstStyle/>
          <a:p>
            <a:r>
              <a:rPr lang="en-US" altLang="ko-KR" sz="2000" dirty="0">
                <a:solidFill>
                  <a:schemeClr val="tx1"/>
                </a:solidFill>
              </a:rPr>
              <a:t>&lt;!DOCTYPE html&gt;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&lt;html&gt;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&lt;head&gt;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&lt;meta charset="utf-8"&gt;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&lt;style&gt;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body {	background-image: 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           </a:t>
            </a:r>
            <a:r>
              <a:rPr lang="en-US" altLang="ko-KR" sz="2000" dirty="0" err="1">
                <a:solidFill>
                  <a:schemeClr val="tx1"/>
                </a:solidFill>
              </a:rPr>
              <a:t>url</a:t>
            </a:r>
            <a:r>
              <a:rPr lang="en-US" altLang="ko-KR" sz="2000" dirty="0">
                <a:solidFill>
                  <a:schemeClr val="tx1"/>
                </a:solidFill>
              </a:rPr>
              <a:t>("./</a:t>
            </a:r>
            <a:r>
              <a:rPr lang="en-US" altLang="ko-KR" sz="2000" dirty="0" err="1">
                <a:solidFill>
                  <a:schemeClr val="tx1"/>
                </a:solidFill>
              </a:rPr>
              <a:t>img</a:t>
            </a:r>
            <a:r>
              <a:rPr lang="en-US" altLang="ko-KR" sz="2000" dirty="0">
                <a:solidFill>
                  <a:schemeClr val="tx1"/>
                </a:solidFill>
              </a:rPr>
              <a:t>/texture_bg.png");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}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p { 	width: 600px;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line-height: 180%;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}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&lt;/style&gt;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&lt;/head&gt;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56210" y="1002954"/>
            <a:ext cx="2434273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2400" dirty="0"/>
              <a:t> ex7-1.html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6309472" y="1656808"/>
            <a:ext cx="5005535" cy="467749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216000" rIns="216000" bIns="216000" rtlCol="0" anchor="t" anchorCtr="0"/>
          <a:lstStyle/>
          <a:p>
            <a:r>
              <a:rPr lang="en-US" altLang="ko-KR" sz="2000" dirty="0">
                <a:solidFill>
                  <a:schemeClr val="tx1"/>
                </a:solidFill>
              </a:rPr>
              <a:t>&lt;body&gt;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&lt;h3&gt;</a:t>
            </a:r>
            <a:r>
              <a:rPr lang="ko-KR" altLang="en-US" sz="2000" dirty="0">
                <a:solidFill>
                  <a:schemeClr val="tx1"/>
                </a:solidFill>
              </a:rPr>
              <a:t>배경 이미지 삽입</a:t>
            </a:r>
            <a:r>
              <a:rPr lang="en-US" altLang="ko-KR" sz="2000" dirty="0">
                <a:solidFill>
                  <a:schemeClr val="tx1"/>
                </a:solidFill>
              </a:rPr>
              <a:t>&lt;/h3&gt;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&lt;p&gt;</a:t>
            </a:r>
            <a:r>
              <a:rPr lang="ko-KR" altLang="en-US" sz="2000" dirty="0">
                <a:solidFill>
                  <a:schemeClr val="tx1"/>
                </a:solidFill>
              </a:rPr>
              <a:t>웹 페이지에 배경 이미지를 삽입하는 데에는 </a:t>
            </a:r>
            <a:r>
              <a:rPr lang="en-US" altLang="ko-KR" sz="2000" dirty="0">
                <a:solidFill>
                  <a:schemeClr val="tx1"/>
                </a:solidFill>
              </a:rPr>
              <a:t>background-image </a:t>
            </a:r>
            <a:r>
              <a:rPr lang="ko-KR" altLang="en-US" sz="2000" dirty="0">
                <a:solidFill>
                  <a:schemeClr val="tx1"/>
                </a:solidFill>
              </a:rPr>
              <a:t>속성을 이용한다</a:t>
            </a:r>
            <a:r>
              <a:rPr lang="en-US" altLang="ko-KR" sz="2000" dirty="0">
                <a:solidFill>
                  <a:schemeClr val="tx1"/>
                </a:solidFill>
              </a:rPr>
              <a:t>. </a:t>
            </a:r>
            <a:r>
              <a:rPr lang="ko-KR" altLang="en-US" sz="2000" dirty="0">
                <a:solidFill>
                  <a:schemeClr val="tx1"/>
                </a:solidFill>
              </a:rPr>
              <a:t>배경 이미지가 들어갈 영역보다 작을 때에는 배경 이미지가 수평과 수직 방향으로 반복된다</a:t>
            </a:r>
            <a:r>
              <a:rPr lang="en-US" altLang="ko-KR" sz="2000" dirty="0">
                <a:solidFill>
                  <a:schemeClr val="tx1"/>
                </a:solidFill>
              </a:rPr>
              <a:t>.&lt;/p&gt;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&lt;/body&gt;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&lt;/html&gt;</a:t>
            </a:r>
          </a:p>
        </p:txBody>
      </p:sp>
    </p:spTree>
    <p:extLst>
      <p:ext uri="{BB962C8B-B14F-4D97-AF65-F5344CB8AC3E}">
        <p14:creationId xmlns:p14="http://schemas.microsoft.com/office/powerpoint/2010/main" val="2934090885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/>
        </p:nvCxnSpPr>
        <p:spPr>
          <a:xfrm>
            <a:off x="0" y="972589"/>
            <a:ext cx="12192000" cy="0"/>
          </a:xfrm>
          <a:prstGeom prst="line">
            <a:avLst/>
          </a:prstGeom>
          <a:ln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10438015" y="914400"/>
            <a:ext cx="1753985" cy="74815"/>
          </a:xfrm>
          <a:prstGeom prst="rect">
            <a:avLst/>
          </a:prstGeom>
          <a:solidFill>
            <a:srgbClr val="FF0D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773083" y="266007"/>
            <a:ext cx="62248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ex7-1.html</a:t>
            </a:r>
            <a:r>
              <a:rPr lang="ko-KR" altLang="en-US" sz="3200" dirty="0"/>
              <a:t>의 실행 결과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1535" y="2479010"/>
            <a:ext cx="6162675" cy="271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4643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/>
        </p:nvCxnSpPr>
        <p:spPr>
          <a:xfrm>
            <a:off x="0" y="972589"/>
            <a:ext cx="12192000" cy="0"/>
          </a:xfrm>
          <a:prstGeom prst="line">
            <a:avLst/>
          </a:prstGeom>
          <a:ln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10438015" y="914400"/>
            <a:ext cx="1753985" cy="74815"/>
          </a:xfrm>
          <a:prstGeom prst="rect">
            <a:avLst/>
          </a:prstGeom>
          <a:solidFill>
            <a:srgbClr val="FF0D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773083" y="266007"/>
            <a:ext cx="62248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ex2-1.html</a:t>
            </a:r>
            <a:r>
              <a:rPr lang="ko-KR" altLang="en-US" sz="3200" dirty="0"/>
              <a:t>의 실행 결과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4896" y="1879535"/>
            <a:ext cx="6734175" cy="371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669159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/>
        </p:nvCxnSpPr>
        <p:spPr>
          <a:xfrm>
            <a:off x="0" y="972589"/>
            <a:ext cx="12192000" cy="0"/>
          </a:xfrm>
          <a:prstGeom prst="line">
            <a:avLst/>
          </a:prstGeom>
          <a:ln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10438015" y="914400"/>
            <a:ext cx="1753985" cy="74815"/>
          </a:xfrm>
          <a:prstGeom prst="rect">
            <a:avLst/>
          </a:prstGeom>
          <a:solidFill>
            <a:srgbClr val="FF0D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773083" y="232756"/>
            <a:ext cx="79883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배경 이미지 반복 설정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946378" y="1656808"/>
            <a:ext cx="5005535" cy="467749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216000" rIns="216000" bIns="216000" rtlCol="0" anchor="t" anchorCtr="0"/>
          <a:lstStyle/>
          <a:p>
            <a:r>
              <a:rPr lang="en-US" altLang="ko-KR" sz="2000" dirty="0">
                <a:solidFill>
                  <a:schemeClr val="tx1"/>
                </a:solidFill>
              </a:rPr>
              <a:t>&lt;!DOCTYPE html&gt;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&lt;html&gt;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&lt;head&gt;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&lt;meta charset="utf-8"&gt;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&lt;style&gt;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body {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background-image: 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             </a:t>
            </a:r>
            <a:r>
              <a:rPr lang="en-US" altLang="ko-KR" sz="2000" dirty="0" err="1">
                <a:solidFill>
                  <a:schemeClr val="tx1"/>
                </a:solidFill>
              </a:rPr>
              <a:t>url</a:t>
            </a:r>
            <a:r>
              <a:rPr lang="en-US" altLang="ko-KR" sz="2000" dirty="0">
                <a:solidFill>
                  <a:schemeClr val="tx1"/>
                </a:solidFill>
              </a:rPr>
              <a:t>("./</a:t>
            </a:r>
            <a:r>
              <a:rPr lang="en-US" altLang="ko-KR" sz="2000" dirty="0" err="1">
                <a:solidFill>
                  <a:schemeClr val="tx1"/>
                </a:solidFill>
              </a:rPr>
              <a:t>img</a:t>
            </a:r>
            <a:r>
              <a:rPr lang="en-US" altLang="ko-KR" sz="2000" dirty="0">
                <a:solidFill>
                  <a:schemeClr val="tx1"/>
                </a:solidFill>
              </a:rPr>
              <a:t>/tree.png");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background-repeat: no-repeat;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background-position: right top;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}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p { width: 400px; line-height: 180%;}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&lt;/style&gt;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&lt;/head&gt;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56210" y="1002954"/>
            <a:ext cx="2434273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2400" dirty="0"/>
              <a:t> ex7-2.html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6309472" y="1656808"/>
            <a:ext cx="5005535" cy="467749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216000" rIns="216000" bIns="216000" rtlCol="0" anchor="t" anchorCtr="0"/>
          <a:lstStyle/>
          <a:p>
            <a:r>
              <a:rPr lang="en-US" altLang="ko-KR" sz="2000" dirty="0">
                <a:solidFill>
                  <a:schemeClr val="tx1"/>
                </a:solidFill>
              </a:rPr>
              <a:t>&lt;body&gt;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&lt;h3&gt;</a:t>
            </a:r>
            <a:r>
              <a:rPr lang="ko-KR" altLang="en-US" sz="2000" dirty="0">
                <a:solidFill>
                  <a:schemeClr val="tx1"/>
                </a:solidFill>
              </a:rPr>
              <a:t>나무</a:t>
            </a:r>
            <a:r>
              <a:rPr lang="en-US" altLang="ko-KR" sz="2000" dirty="0">
                <a:solidFill>
                  <a:schemeClr val="tx1"/>
                </a:solidFill>
              </a:rPr>
              <a:t>&lt;/h3&gt;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&lt;p&gt;</a:t>
            </a:r>
            <a:r>
              <a:rPr lang="ko-KR" altLang="en-US" sz="2000" dirty="0">
                <a:solidFill>
                  <a:schemeClr val="tx1"/>
                </a:solidFill>
              </a:rPr>
              <a:t>나무가 무엇인지는 누구나 다 아는 것이지만</a:t>
            </a:r>
            <a:r>
              <a:rPr lang="en-US" altLang="ko-KR" sz="2000" dirty="0">
                <a:solidFill>
                  <a:schemeClr val="tx1"/>
                </a:solidFill>
              </a:rPr>
              <a:t>, </a:t>
            </a:r>
            <a:r>
              <a:rPr lang="ko-KR" altLang="en-US" sz="2000" dirty="0">
                <a:solidFill>
                  <a:schemeClr val="tx1"/>
                </a:solidFill>
              </a:rPr>
              <a:t>정확하게 정의되지 않는 식물이다</a:t>
            </a:r>
            <a:r>
              <a:rPr lang="en-US" altLang="ko-KR" sz="2000" dirty="0">
                <a:solidFill>
                  <a:schemeClr val="tx1"/>
                </a:solidFill>
              </a:rPr>
              <a:t>. </a:t>
            </a:r>
            <a:r>
              <a:rPr lang="ko-KR" altLang="en-US" sz="2000" dirty="0" err="1">
                <a:solidFill>
                  <a:schemeClr val="tx1"/>
                </a:solidFill>
              </a:rPr>
              <a:t>넗은</a:t>
            </a:r>
            <a:r>
              <a:rPr lang="ko-KR" altLang="en-US" sz="2000" dirty="0">
                <a:solidFill>
                  <a:schemeClr val="tx1"/>
                </a:solidFill>
              </a:rPr>
              <a:t> 의미의 나무는</a:t>
            </a:r>
            <a:r>
              <a:rPr lang="en-US" altLang="ko-KR" sz="2000" dirty="0">
                <a:solidFill>
                  <a:schemeClr val="tx1"/>
                </a:solidFill>
              </a:rPr>
              <a:t>, </a:t>
            </a:r>
            <a:r>
              <a:rPr lang="ko-KR" altLang="en-US" sz="2000" dirty="0">
                <a:solidFill>
                  <a:schemeClr val="tx1"/>
                </a:solidFill>
              </a:rPr>
              <a:t>어느 정도 키를 가진 줄기가 나무 기둥으로 된 식물을 뜻한다</a:t>
            </a:r>
            <a:r>
              <a:rPr lang="en-US" altLang="ko-KR" sz="2000" dirty="0">
                <a:solidFill>
                  <a:schemeClr val="tx1"/>
                </a:solidFill>
              </a:rPr>
              <a:t>.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&lt;/p&gt;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&lt;/body&gt;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&lt;/html&gt;</a:t>
            </a:r>
          </a:p>
        </p:txBody>
      </p:sp>
    </p:spTree>
    <p:extLst>
      <p:ext uri="{BB962C8B-B14F-4D97-AF65-F5344CB8AC3E}">
        <p14:creationId xmlns:p14="http://schemas.microsoft.com/office/powerpoint/2010/main" val="50182775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/>
        </p:nvCxnSpPr>
        <p:spPr>
          <a:xfrm>
            <a:off x="0" y="972589"/>
            <a:ext cx="12192000" cy="0"/>
          </a:xfrm>
          <a:prstGeom prst="line">
            <a:avLst/>
          </a:prstGeom>
          <a:ln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10438015" y="914400"/>
            <a:ext cx="1753985" cy="74815"/>
          </a:xfrm>
          <a:prstGeom prst="rect">
            <a:avLst/>
          </a:prstGeom>
          <a:solidFill>
            <a:srgbClr val="FF0D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773083" y="266007"/>
            <a:ext cx="62248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ex7-2.html</a:t>
            </a:r>
            <a:r>
              <a:rPr lang="ko-KR" altLang="en-US" sz="3200" dirty="0"/>
              <a:t>의 실행 결과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0491" y="2011074"/>
            <a:ext cx="6010275" cy="3667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277572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/>
        </p:nvCxnSpPr>
        <p:spPr>
          <a:xfrm>
            <a:off x="0" y="972589"/>
            <a:ext cx="12192000" cy="0"/>
          </a:xfrm>
          <a:prstGeom prst="line">
            <a:avLst/>
          </a:prstGeom>
          <a:ln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10438015" y="914400"/>
            <a:ext cx="1753985" cy="74815"/>
          </a:xfrm>
          <a:prstGeom prst="rect">
            <a:avLst/>
          </a:prstGeom>
          <a:solidFill>
            <a:srgbClr val="FF0D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773083" y="266007"/>
            <a:ext cx="62248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background-repeat </a:t>
            </a:r>
            <a:r>
              <a:rPr lang="ko-KR" altLang="en-US" sz="3200" dirty="0"/>
              <a:t>속성</a:t>
            </a:r>
          </a:p>
        </p:txBody>
      </p:sp>
      <p:graphicFrame>
        <p:nvGraphicFramePr>
          <p:cNvPr id="5" name="개체 4"/>
          <p:cNvGraphicFramePr>
            <a:graphicFrameLocks noChangeAspect="1"/>
          </p:cNvGraphicFramePr>
          <p:nvPr/>
        </p:nvGraphicFramePr>
        <p:xfrm>
          <a:off x="2574752" y="2497081"/>
          <a:ext cx="7173913" cy="2209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2" imgW="7174440" imgH="2209320" progId="Photoshop.Image.13">
                  <p:embed/>
                </p:oleObj>
              </mc:Choice>
              <mc:Fallback>
                <p:oleObj name="Image" r:id="rId2" imgW="7174440" imgH="2209320" progId="Photoshop.Image.13">
                  <p:embed/>
                  <p:pic>
                    <p:nvPicPr>
                      <p:cNvPr id="5" name="개체 4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574752" y="2497081"/>
                        <a:ext cx="7173913" cy="2209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48506230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/>
        </p:nvCxnSpPr>
        <p:spPr>
          <a:xfrm>
            <a:off x="0" y="972589"/>
            <a:ext cx="12192000" cy="0"/>
          </a:xfrm>
          <a:prstGeom prst="line">
            <a:avLst/>
          </a:prstGeom>
          <a:ln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10438015" y="914400"/>
            <a:ext cx="1753985" cy="74815"/>
          </a:xfrm>
          <a:prstGeom prst="rect">
            <a:avLst/>
          </a:prstGeom>
          <a:solidFill>
            <a:srgbClr val="FF0D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773083" y="266007"/>
            <a:ext cx="62248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background-position </a:t>
            </a:r>
            <a:r>
              <a:rPr lang="ko-KR" altLang="en-US" sz="3200" dirty="0"/>
              <a:t>속성</a:t>
            </a:r>
          </a:p>
        </p:txBody>
      </p:sp>
      <p:graphicFrame>
        <p:nvGraphicFramePr>
          <p:cNvPr id="6" name="개체 5"/>
          <p:cNvGraphicFramePr>
            <a:graphicFrameLocks noChangeAspect="1"/>
          </p:cNvGraphicFramePr>
          <p:nvPr/>
        </p:nvGraphicFramePr>
        <p:xfrm>
          <a:off x="2572543" y="1424940"/>
          <a:ext cx="7046913" cy="5103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2" imgW="7047360" imgH="5104440" progId="Photoshop.Image.13">
                  <p:embed/>
                </p:oleObj>
              </mc:Choice>
              <mc:Fallback>
                <p:oleObj name="Image" r:id="rId2" imgW="7047360" imgH="5104440" progId="Photoshop.Image.13">
                  <p:embed/>
                  <p:pic>
                    <p:nvPicPr>
                      <p:cNvPr id="6" name="개체 5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572543" y="1424940"/>
                        <a:ext cx="7046913" cy="51038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81531748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/>
        </p:nvCxnSpPr>
        <p:spPr>
          <a:xfrm>
            <a:off x="0" y="972589"/>
            <a:ext cx="12192000" cy="0"/>
          </a:xfrm>
          <a:prstGeom prst="line">
            <a:avLst/>
          </a:prstGeom>
          <a:ln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10438015" y="914400"/>
            <a:ext cx="1753985" cy="74815"/>
          </a:xfrm>
          <a:prstGeom prst="rect">
            <a:avLst/>
          </a:prstGeom>
          <a:solidFill>
            <a:srgbClr val="FF0D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773083" y="232756"/>
            <a:ext cx="79883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테이블 꾸미기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946378" y="1656808"/>
            <a:ext cx="5005535" cy="467749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216000" rIns="216000" bIns="216000" rtlCol="0" anchor="t" anchorCtr="0"/>
          <a:lstStyle/>
          <a:p>
            <a:r>
              <a:rPr lang="en-US" altLang="ko-KR" sz="2000">
                <a:solidFill>
                  <a:schemeClr val="tx1"/>
                </a:solidFill>
              </a:rPr>
              <a:t>&lt;!DOCTYPE html&gt;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&lt;html&gt;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&lt;head&gt;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&lt;meta charset="utf-8"&gt;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&lt;style&gt;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table { 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border-collapse: collapse; 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}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table, </a:t>
            </a:r>
            <a:r>
              <a:rPr lang="en-US" altLang="ko-KR" sz="2000" dirty="0" err="1">
                <a:solidFill>
                  <a:schemeClr val="tx1"/>
                </a:solidFill>
              </a:rPr>
              <a:t>th</a:t>
            </a:r>
            <a:r>
              <a:rPr lang="en-US" altLang="ko-KR" sz="2000" dirty="0">
                <a:solidFill>
                  <a:schemeClr val="tx1"/>
                </a:solidFill>
              </a:rPr>
              <a:t>, td { 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border: solid 1px #</a:t>
            </a:r>
            <a:r>
              <a:rPr lang="en-US" altLang="ko-KR" sz="2000" dirty="0" err="1">
                <a:solidFill>
                  <a:schemeClr val="tx1"/>
                </a:solidFill>
              </a:rPr>
              <a:t>cccccc</a:t>
            </a:r>
            <a:r>
              <a:rPr lang="en-US" altLang="ko-KR" sz="2000" dirty="0">
                <a:solidFill>
                  <a:schemeClr val="tx1"/>
                </a:solidFill>
              </a:rPr>
              <a:t>; 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}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table {	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border-top: solid 3px orange; 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}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56210" y="1002954"/>
            <a:ext cx="2434273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2400" dirty="0"/>
              <a:t> ex7-3.html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6309472" y="1656808"/>
            <a:ext cx="5005535" cy="467749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216000" rIns="216000" bIns="216000" rtlCol="0" anchor="t" anchorCtr="0"/>
          <a:lstStyle/>
          <a:p>
            <a:r>
              <a:rPr lang="en-US" altLang="ko-KR" sz="2000" dirty="0" err="1">
                <a:solidFill>
                  <a:schemeClr val="tx1"/>
                </a:solidFill>
              </a:rPr>
              <a:t>th</a:t>
            </a:r>
            <a:r>
              <a:rPr lang="en-US" altLang="ko-KR" sz="2000" dirty="0">
                <a:solidFill>
                  <a:schemeClr val="tx1"/>
                </a:solidFill>
              </a:rPr>
              <a:t> { 	padding: 10px;	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background-color: #</a:t>
            </a:r>
            <a:r>
              <a:rPr lang="en-US" altLang="ko-KR" sz="2000" dirty="0" err="1">
                <a:solidFill>
                  <a:schemeClr val="tx1"/>
                </a:solidFill>
              </a:rPr>
              <a:t>eeeeee</a:t>
            </a:r>
            <a:r>
              <a:rPr lang="en-US" altLang="ko-KR" sz="2000" dirty="0">
                <a:solidFill>
                  <a:schemeClr val="tx1"/>
                </a:solidFill>
              </a:rPr>
              <a:t>; 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}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td { 	padding: 10px;	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text-align: center; 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}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#col1, #col2, #col3 { 	width: 100px; 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}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#col4 {		width: 250px; 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}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.bold { 	font-weight: bold; 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}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&lt;/style&gt;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&lt;/head&gt;</a:t>
            </a:r>
          </a:p>
        </p:txBody>
      </p:sp>
    </p:spTree>
    <p:extLst>
      <p:ext uri="{BB962C8B-B14F-4D97-AF65-F5344CB8AC3E}">
        <p14:creationId xmlns:p14="http://schemas.microsoft.com/office/powerpoint/2010/main" val="780513056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/>
        </p:nvCxnSpPr>
        <p:spPr>
          <a:xfrm>
            <a:off x="0" y="972589"/>
            <a:ext cx="12192000" cy="0"/>
          </a:xfrm>
          <a:prstGeom prst="line">
            <a:avLst/>
          </a:prstGeom>
          <a:ln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10438015" y="914400"/>
            <a:ext cx="1753985" cy="74815"/>
          </a:xfrm>
          <a:prstGeom prst="rect">
            <a:avLst/>
          </a:prstGeom>
          <a:solidFill>
            <a:srgbClr val="FF0D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773083" y="232756"/>
            <a:ext cx="79883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테이블 꾸미기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946378" y="1781499"/>
            <a:ext cx="10167738" cy="467749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216000" rIns="216000" bIns="216000" rtlCol="0" anchor="t" anchorCtr="0"/>
          <a:lstStyle/>
          <a:p>
            <a:r>
              <a:rPr lang="en-US" altLang="ko-KR" sz="2000" dirty="0">
                <a:solidFill>
                  <a:schemeClr val="tx1"/>
                </a:solidFill>
              </a:rPr>
              <a:t>&lt;body&gt;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&lt;h3&gt;</a:t>
            </a:r>
            <a:r>
              <a:rPr lang="ko-KR" altLang="en-US" sz="2000" dirty="0">
                <a:solidFill>
                  <a:schemeClr val="tx1"/>
                </a:solidFill>
              </a:rPr>
              <a:t>놀이공원 이용권</a:t>
            </a:r>
            <a:r>
              <a:rPr lang="en-US" altLang="ko-KR" sz="2000" dirty="0">
                <a:solidFill>
                  <a:schemeClr val="tx1"/>
                </a:solidFill>
              </a:rPr>
              <a:t>&lt;/h3&gt;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&lt;table&gt;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</a:t>
            </a:r>
            <a:r>
              <a:rPr lang="en-US" altLang="ko-KR" sz="2000" dirty="0" err="1">
                <a:solidFill>
                  <a:schemeClr val="tx1"/>
                </a:solidFill>
              </a:rPr>
              <a:t>tr</a:t>
            </a:r>
            <a:r>
              <a:rPr lang="en-US" altLang="ko-KR" sz="2000" dirty="0">
                <a:solidFill>
                  <a:schemeClr val="tx1"/>
                </a:solidFill>
              </a:rPr>
              <a:t>&gt;&lt;</a:t>
            </a:r>
            <a:r>
              <a:rPr lang="en-US" altLang="ko-KR" sz="2000" dirty="0" err="1">
                <a:solidFill>
                  <a:schemeClr val="tx1"/>
                </a:solidFill>
              </a:rPr>
              <a:t>th</a:t>
            </a:r>
            <a:r>
              <a:rPr lang="en-US" altLang="ko-KR" sz="2000" dirty="0">
                <a:solidFill>
                  <a:schemeClr val="tx1"/>
                </a:solidFill>
              </a:rPr>
              <a:t> id="col1"&gt;</a:t>
            </a:r>
            <a:r>
              <a:rPr lang="ko-KR" altLang="en-US" sz="2000" dirty="0">
                <a:solidFill>
                  <a:schemeClr val="tx1"/>
                </a:solidFill>
              </a:rPr>
              <a:t>종류</a:t>
            </a:r>
            <a:r>
              <a:rPr lang="en-US" altLang="ko-KR" sz="2000" dirty="0">
                <a:solidFill>
                  <a:schemeClr val="tx1"/>
                </a:solidFill>
              </a:rPr>
              <a:t>&lt;/</a:t>
            </a:r>
            <a:r>
              <a:rPr lang="en-US" altLang="ko-KR" sz="2000" dirty="0" err="1">
                <a:solidFill>
                  <a:schemeClr val="tx1"/>
                </a:solidFill>
              </a:rPr>
              <a:t>th</a:t>
            </a:r>
            <a:r>
              <a:rPr lang="en-US" altLang="ko-KR" sz="2000" dirty="0">
                <a:solidFill>
                  <a:schemeClr val="tx1"/>
                </a:solidFill>
              </a:rPr>
              <a:t>&gt;&lt;</a:t>
            </a:r>
            <a:r>
              <a:rPr lang="en-US" altLang="ko-KR" sz="2000" dirty="0" err="1">
                <a:solidFill>
                  <a:schemeClr val="tx1"/>
                </a:solidFill>
              </a:rPr>
              <a:t>th</a:t>
            </a:r>
            <a:r>
              <a:rPr lang="en-US" altLang="ko-KR" sz="2000" dirty="0">
                <a:solidFill>
                  <a:schemeClr val="tx1"/>
                </a:solidFill>
              </a:rPr>
              <a:t> id="col2"&gt;</a:t>
            </a:r>
            <a:r>
              <a:rPr lang="ko-KR" altLang="en-US" sz="2000" dirty="0">
                <a:solidFill>
                  <a:schemeClr val="tx1"/>
                </a:solidFill>
              </a:rPr>
              <a:t>대인</a:t>
            </a:r>
            <a:r>
              <a:rPr lang="en-US" altLang="ko-KR" sz="2000" dirty="0">
                <a:solidFill>
                  <a:schemeClr val="tx1"/>
                </a:solidFill>
              </a:rPr>
              <a:t>&lt;/</a:t>
            </a:r>
            <a:r>
              <a:rPr lang="en-US" altLang="ko-KR" sz="2000" dirty="0" err="1">
                <a:solidFill>
                  <a:schemeClr val="tx1"/>
                </a:solidFill>
              </a:rPr>
              <a:t>th</a:t>
            </a:r>
            <a:r>
              <a:rPr lang="en-US" altLang="ko-KR" sz="2000" dirty="0">
                <a:solidFill>
                  <a:schemeClr val="tx1"/>
                </a:solidFill>
              </a:rPr>
              <a:t>&gt;&lt;</a:t>
            </a:r>
            <a:r>
              <a:rPr lang="en-US" altLang="ko-KR" sz="2000" dirty="0" err="1">
                <a:solidFill>
                  <a:schemeClr val="tx1"/>
                </a:solidFill>
              </a:rPr>
              <a:t>th</a:t>
            </a:r>
            <a:r>
              <a:rPr lang="en-US" altLang="ko-KR" sz="2000" dirty="0">
                <a:solidFill>
                  <a:schemeClr val="tx1"/>
                </a:solidFill>
              </a:rPr>
              <a:t> id="col3"&gt;</a:t>
            </a:r>
            <a:r>
              <a:rPr lang="ko-KR" altLang="en-US" sz="2000" dirty="0">
                <a:solidFill>
                  <a:schemeClr val="tx1"/>
                </a:solidFill>
              </a:rPr>
              <a:t>소인</a:t>
            </a:r>
            <a:endParaRPr lang="en-US" altLang="ko-KR" sz="2000" dirty="0">
              <a:solidFill>
                <a:schemeClr val="tx1"/>
              </a:solidFill>
            </a:endParaRPr>
          </a:p>
          <a:p>
            <a:r>
              <a:rPr lang="en-US" altLang="ko-KR" sz="2000" dirty="0">
                <a:solidFill>
                  <a:schemeClr val="tx1"/>
                </a:solidFill>
              </a:rPr>
              <a:t>      &lt;/</a:t>
            </a:r>
            <a:r>
              <a:rPr lang="en-US" altLang="ko-KR" sz="2000" dirty="0" err="1">
                <a:solidFill>
                  <a:schemeClr val="tx1"/>
                </a:solidFill>
              </a:rPr>
              <a:t>th</a:t>
            </a:r>
            <a:r>
              <a:rPr lang="en-US" altLang="ko-KR" sz="2000" dirty="0">
                <a:solidFill>
                  <a:schemeClr val="tx1"/>
                </a:solidFill>
              </a:rPr>
              <a:t>&gt;&lt;</a:t>
            </a:r>
            <a:r>
              <a:rPr lang="en-US" altLang="ko-KR" sz="2000" dirty="0" err="1">
                <a:solidFill>
                  <a:schemeClr val="tx1"/>
                </a:solidFill>
              </a:rPr>
              <a:t>th</a:t>
            </a:r>
            <a:r>
              <a:rPr lang="en-US" altLang="ko-KR" sz="2000" dirty="0">
                <a:solidFill>
                  <a:schemeClr val="tx1"/>
                </a:solidFill>
              </a:rPr>
              <a:t> id="col4"&gt;</a:t>
            </a:r>
            <a:r>
              <a:rPr lang="ko-KR" altLang="en-US" sz="2000" dirty="0">
                <a:solidFill>
                  <a:schemeClr val="tx1"/>
                </a:solidFill>
              </a:rPr>
              <a:t>비고</a:t>
            </a:r>
            <a:r>
              <a:rPr lang="en-US" altLang="ko-KR" sz="2000" dirty="0">
                <a:solidFill>
                  <a:schemeClr val="tx1"/>
                </a:solidFill>
              </a:rPr>
              <a:t>&lt;/</a:t>
            </a:r>
            <a:r>
              <a:rPr lang="en-US" altLang="ko-KR" sz="2000" dirty="0" err="1">
                <a:solidFill>
                  <a:schemeClr val="tx1"/>
                </a:solidFill>
              </a:rPr>
              <a:t>th</a:t>
            </a:r>
            <a:r>
              <a:rPr lang="en-US" altLang="ko-KR" sz="2000" dirty="0">
                <a:solidFill>
                  <a:schemeClr val="tx1"/>
                </a:solidFill>
              </a:rPr>
              <a:t>&gt;&lt;/</a:t>
            </a:r>
            <a:r>
              <a:rPr lang="en-US" altLang="ko-KR" sz="2000" dirty="0" err="1">
                <a:solidFill>
                  <a:schemeClr val="tx1"/>
                </a:solidFill>
              </a:rPr>
              <a:t>tr</a:t>
            </a:r>
            <a:r>
              <a:rPr lang="en-US" altLang="ko-KR" sz="2000" dirty="0">
                <a:solidFill>
                  <a:schemeClr val="tx1"/>
                </a:solidFill>
              </a:rPr>
              <a:t>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</a:t>
            </a:r>
            <a:r>
              <a:rPr lang="en-US" altLang="ko-KR" sz="2000" dirty="0" err="1">
                <a:solidFill>
                  <a:schemeClr val="tx1"/>
                </a:solidFill>
              </a:rPr>
              <a:t>tr</a:t>
            </a:r>
            <a:r>
              <a:rPr lang="en-US" altLang="ko-KR" sz="2000" dirty="0">
                <a:solidFill>
                  <a:schemeClr val="tx1"/>
                </a:solidFill>
              </a:rPr>
              <a:t>&gt;&lt;td class="bold"&gt;</a:t>
            </a:r>
            <a:r>
              <a:rPr lang="ko-KR" altLang="en-US" sz="2000" dirty="0" err="1">
                <a:solidFill>
                  <a:schemeClr val="tx1"/>
                </a:solidFill>
              </a:rPr>
              <a:t>주간권</a:t>
            </a:r>
            <a:r>
              <a:rPr lang="en-US" altLang="ko-KR" sz="2000" dirty="0">
                <a:solidFill>
                  <a:schemeClr val="tx1"/>
                </a:solidFill>
              </a:rPr>
              <a:t>&lt;/td&gt;&lt;td&gt;20,000</a:t>
            </a:r>
            <a:r>
              <a:rPr lang="ko-KR" altLang="en-US" sz="2000" dirty="0">
                <a:solidFill>
                  <a:schemeClr val="tx1"/>
                </a:solidFill>
              </a:rPr>
              <a:t>원</a:t>
            </a:r>
            <a:r>
              <a:rPr lang="en-US" altLang="ko-KR" sz="2000" dirty="0">
                <a:solidFill>
                  <a:schemeClr val="tx1"/>
                </a:solidFill>
              </a:rPr>
              <a:t>&lt;/td&gt;&lt;td&gt;10,000</a:t>
            </a:r>
            <a:r>
              <a:rPr lang="ko-KR" altLang="en-US" sz="2000" dirty="0">
                <a:solidFill>
                  <a:schemeClr val="tx1"/>
                </a:solidFill>
              </a:rPr>
              <a:t>원</a:t>
            </a:r>
            <a:r>
              <a:rPr lang="en-US" altLang="ko-KR" sz="2000" dirty="0">
                <a:solidFill>
                  <a:schemeClr val="tx1"/>
                </a:solidFill>
              </a:rPr>
              <a:t>&lt;/td&gt;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      &lt;td </a:t>
            </a:r>
            <a:r>
              <a:rPr lang="en-US" altLang="ko-KR" sz="2000" dirty="0" err="1">
                <a:solidFill>
                  <a:schemeClr val="tx1"/>
                </a:solidFill>
              </a:rPr>
              <a:t>rowspan</a:t>
            </a:r>
            <a:r>
              <a:rPr lang="en-US" altLang="ko-KR" sz="2000" dirty="0">
                <a:solidFill>
                  <a:schemeClr val="tx1"/>
                </a:solidFill>
              </a:rPr>
              <a:t>="3"&gt;</a:t>
            </a:r>
            <a:r>
              <a:rPr lang="ko-KR" altLang="en-US" sz="2000" dirty="0">
                <a:solidFill>
                  <a:schemeClr val="tx1"/>
                </a:solidFill>
              </a:rPr>
              <a:t>공원 입장 및 놀이시설 이용</a:t>
            </a:r>
            <a:r>
              <a:rPr lang="en-US" altLang="ko-KR" sz="2000" dirty="0">
                <a:solidFill>
                  <a:schemeClr val="tx1"/>
                </a:solidFill>
              </a:rPr>
              <a:t>&lt;</a:t>
            </a:r>
            <a:r>
              <a:rPr lang="en-US" altLang="ko-KR" sz="2000" dirty="0" err="1">
                <a:solidFill>
                  <a:schemeClr val="tx1"/>
                </a:solidFill>
              </a:rPr>
              <a:t>br</a:t>
            </a:r>
            <a:r>
              <a:rPr lang="en-US" altLang="ko-KR" sz="2000" dirty="0">
                <a:solidFill>
                  <a:schemeClr val="tx1"/>
                </a:solidFill>
              </a:rPr>
              <a:t>&gt;(</a:t>
            </a:r>
            <a:r>
              <a:rPr lang="ko-KR" altLang="en-US" sz="2000" dirty="0">
                <a:solidFill>
                  <a:schemeClr val="tx1"/>
                </a:solidFill>
              </a:rPr>
              <a:t>일부 놀이기구 별도 </a:t>
            </a:r>
            <a:endParaRPr lang="en-US" altLang="ko-KR" sz="2000" dirty="0">
              <a:solidFill>
                <a:schemeClr val="tx1"/>
              </a:solidFill>
            </a:endParaRPr>
          </a:p>
          <a:p>
            <a:r>
              <a:rPr lang="en-US" altLang="ko-KR" sz="2000" dirty="0">
                <a:solidFill>
                  <a:schemeClr val="tx1"/>
                </a:solidFill>
              </a:rPr>
              <a:t>       </a:t>
            </a:r>
            <a:r>
              <a:rPr lang="ko-KR" altLang="en-US" sz="2000" dirty="0">
                <a:solidFill>
                  <a:schemeClr val="tx1"/>
                </a:solidFill>
              </a:rPr>
              <a:t>요금</a:t>
            </a:r>
            <a:r>
              <a:rPr lang="en-US" altLang="ko-KR" sz="2000" dirty="0">
                <a:solidFill>
                  <a:schemeClr val="tx1"/>
                </a:solidFill>
              </a:rPr>
              <a:t>)&lt;/td&gt;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&lt;/</a:t>
            </a:r>
            <a:r>
              <a:rPr lang="en-US" altLang="ko-KR" sz="2000" dirty="0" err="1">
                <a:solidFill>
                  <a:schemeClr val="tx1"/>
                </a:solidFill>
              </a:rPr>
              <a:t>tr</a:t>
            </a:r>
            <a:r>
              <a:rPr lang="en-US" altLang="ko-KR" sz="2000" dirty="0">
                <a:solidFill>
                  <a:schemeClr val="tx1"/>
                </a:solidFill>
              </a:rPr>
              <a:t>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</a:t>
            </a:r>
            <a:r>
              <a:rPr lang="en-US" altLang="ko-KR" sz="2000" dirty="0" err="1">
                <a:solidFill>
                  <a:schemeClr val="tx1"/>
                </a:solidFill>
              </a:rPr>
              <a:t>tr</a:t>
            </a:r>
            <a:r>
              <a:rPr lang="en-US" altLang="ko-KR" sz="2000" dirty="0">
                <a:solidFill>
                  <a:schemeClr val="tx1"/>
                </a:solidFill>
              </a:rPr>
              <a:t>&gt;&lt;td class="bold"&gt;</a:t>
            </a:r>
            <a:r>
              <a:rPr lang="ko-KR" altLang="en-US" sz="2000" dirty="0" err="1">
                <a:solidFill>
                  <a:schemeClr val="tx1"/>
                </a:solidFill>
              </a:rPr>
              <a:t>야간권</a:t>
            </a:r>
            <a:r>
              <a:rPr lang="en-US" altLang="ko-KR" sz="2000" dirty="0">
                <a:solidFill>
                  <a:schemeClr val="tx1"/>
                </a:solidFill>
              </a:rPr>
              <a:t>&lt;/td&gt;&lt;td&gt;15,000</a:t>
            </a:r>
            <a:r>
              <a:rPr lang="ko-KR" altLang="en-US" sz="2000" dirty="0">
                <a:solidFill>
                  <a:schemeClr val="tx1"/>
                </a:solidFill>
              </a:rPr>
              <a:t>원</a:t>
            </a:r>
            <a:r>
              <a:rPr lang="en-US" altLang="ko-KR" sz="2000" dirty="0">
                <a:solidFill>
                  <a:schemeClr val="tx1"/>
                </a:solidFill>
              </a:rPr>
              <a:t>&lt;/td&gt;&lt;td&gt;8,000</a:t>
            </a:r>
            <a:r>
              <a:rPr lang="ko-KR" altLang="en-US" sz="2000" dirty="0">
                <a:solidFill>
                  <a:schemeClr val="tx1"/>
                </a:solidFill>
              </a:rPr>
              <a:t>원</a:t>
            </a:r>
            <a:r>
              <a:rPr lang="en-US" altLang="ko-KR" sz="2000" dirty="0">
                <a:solidFill>
                  <a:schemeClr val="tx1"/>
                </a:solidFill>
              </a:rPr>
              <a:t>&lt;/td&gt;&lt;/</a:t>
            </a:r>
            <a:r>
              <a:rPr lang="en-US" altLang="ko-KR" sz="2000" dirty="0" err="1">
                <a:solidFill>
                  <a:schemeClr val="tx1"/>
                </a:solidFill>
              </a:rPr>
              <a:t>tr</a:t>
            </a:r>
            <a:r>
              <a:rPr lang="en-US" altLang="ko-KR" sz="2000" dirty="0">
                <a:solidFill>
                  <a:schemeClr val="tx1"/>
                </a:solidFill>
              </a:rPr>
              <a:t>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</a:t>
            </a:r>
            <a:r>
              <a:rPr lang="en-US" altLang="ko-KR" sz="2000" dirty="0" err="1">
                <a:solidFill>
                  <a:schemeClr val="tx1"/>
                </a:solidFill>
              </a:rPr>
              <a:t>tr</a:t>
            </a:r>
            <a:r>
              <a:rPr lang="en-US" altLang="ko-KR" sz="2000" dirty="0">
                <a:solidFill>
                  <a:schemeClr val="tx1"/>
                </a:solidFill>
              </a:rPr>
              <a:t>&gt;&lt;td class="bold"&gt;2</a:t>
            </a:r>
            <a:r>
              <a:rPr lang="ko-KR" altLang="en-US" sz="2000" dirty="0">
                <a:solidFill>
                  <a:schemeClr val="tx1"/>
                </a:solidFill>
              </a:rPr>
              <a:t>일권</a:t>
            </a:r>
            <a:r>
              <a:rPr lang="en-US" altLang="ko-KR" sz="2000" dirty="0">
                <a:solidFill>
                  <a:schemeClr val="tx1"/>
                </a:solidFill>
              </a:rPr>
              <a:t>&lt;/td&gt;&lt;td&gt;30,000</a:t>
            </a:r>
            <a:r>
              <a:rPr lang="ko-KR" altLang="en-US" sz="2000" dirty="0">
                <a:solidFill>
                  <a:schemeClr val="tx1"/>
                </a:solidFill>
              </a:rPr>
              <a:t>원</a:t>
            </a:r>
            <a:r>
              <a:rPr lang="en-US" altLang="ko-KR" sz="2000" dirty="0">
                <a:solidFill>
                  <a:schemeClr val="tx1"/>
                </a:solidFill>
              </a:rPr>
              <a:t>&lt;/td&gt;&lt;td&gt;15,000</a:t>
            </a:r>
            <a:r>
              <a:rPr lang="ko-KR" altLang="en-US" sz="2000" dirty="0">
                <a:solidFill>
                  <a:schemeClr val="tx1"/>
                </a:solidFill>
              </a:rPr>
              <a:t>원</a:t>
            </a:r>
            <a:r>
              <a:rPr lang="en-US" altLang="ko-KR" sz="2000" dirty="0">
                <a:solidFill>
                  <a:schemeClr val="tx1"/>
                </a:solidFill>
              </a:rPr>
              <a:t>&lt;/td&gt;&lt;/</a:t>
            </a:r>
            <a:r>
              <a:rPr lang="en-US" altLang="ko-KR" sz="2000" dirty="0" err="1">
                <a:solidFill>
                  <a:schemeClr val="tx1"/>
                </a:solidFill>
              </a:rPr>
              <a:t>tr</a:t>
            </a:r>
            <a:r>
              <a:rPr lang="en-US" altLang="ko-KR" sz="2000" dirty="0">
                <a:solidFill>
                  <a:schemeClr val="tx1"/>
                </a:solidFill>
              </a:rPr>
              <a:t>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&lt;/table&gt;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&lt;/body&gt;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&lt;/html&gt;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56210" y="1002954"/>
            <a:ext cx="2434273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2400" dirty="0"/>
              <a:t> ex7-3.html</a:t>
            </a:r>
          </a:p>
        </p:txBody>
      </p:sp>
    </p:spTree>
    <p:extLst>
      <p:ext uri="{BB962C8B-B14F-4D97-AF65-F5344CB8AC3E}">
        <p14:creationId xmlns:p14="http://schemas.microsoft.com/office/powerpoint/2010/main" val="4101793077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/>
        </p:nvCxnSpPr>
        <p:spPr>
          <a:xfrm>
            <a:off x="0" y="972589"/>
            <a:ext cx="12192000" cy="0"/>
          </a:xfrm>
          <a:prstGeom prst="line">
            <a:avLst/>
          </a:prstGeom>
          <a:ln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10438015" y="914400"/>
            <a:ext cx="1753985" cy="74815"/>
          </a:xfrm>
          <a:prstGeom prst="rect">
            <a:avLst/>
          </a:prstGeom>
          <a:solidFill>
            <a:srgbClr val="FF0D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773083" y="266007"/>
            <a:ext cx="62248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ex7-3.html</a:t>
            </a:r>
            <a:r>
              <a:rPr lang="ko-KR" altLang="en-US" sz="3200" dirty="0"/>
              <a:t>의 실행 결과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0862" y="2382202"/>
            <a:ext cx="6010275" cy="3190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143275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/>
        </p:nvCxnSpPr>
        <p:spPr>
          <a:xfrm>
            <a:off x="0" y="972589"/>
            <a:ext cx="12192000" cy="0"/>
          </a:xfrm>
          <a:prstGeom prst="line">
            <a:avLst/>
          </a:prstGeom>
          <a:ln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10438015" y="914400"/>
            <a:ext cx="1753985" cy="74815"/>
          </a:xfrm>
          <a:prstGeom prst="rect">
            <a:avLst/>
          </a:prstGeom>
          <a:solidFill>
            <a:srgbClr val="FF0D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773083" y="266007"/>
            <a:ext cx="62248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테이블 관련 속성</a:t>
            </a:r>
          </a:p>
        </p:txBody>
      </p:sp>
      <p:graphicFrame>
        <p:nvGraphicFramePr>
          <p:cNvPr id="6" name="개체 5"/>
          <p:cNvGraphicFramePr>
            <a:graphicFrameLocks noChangeAspect="1"/>
          </p:cNvGraphicFramePr>
          <p:nvPr/>
        </p:nvGraphicFramePr>
        <p:xfrm>
          <a:off x="2698865" y="1894523"/>
          <a:ext cx="7008813" cy="3797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2" imgW="7009200" imgH="3796560" progId="Photoshop.Image.13">
                  <p:embed/>
                </p:oleObj>
              </mc:Choice>
              <mc:Fallback>
                <p:oleObj name="Image" r:id="rId2" imgW="7009200" imgH="3796560" progId="Photoshop.Image.13">
                  <p:embed/>
                  <p:pic>
                    <p:nvPicPr>
                      <p:cNvPr id="6" name="개체 5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698865" y="1894523"/>
                        <a:ext cx="7008813" cy="3797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72104203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/>
        </p:nvCxnSpPr>
        <p:spPr>
          <a:xfrm>
            <a:off x="0" y="972589"/>
            <a:ext cx="12192000" cy="0"/>
          </a:xfrm>
          <a:prstGeom prst="line">
            <a:avLst/>
          </a:prstGeom>
          <a:ln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10438015" y="914400"/>
            <a:ext cx="1753985" cy="74815"/>
          </a:xfrm>
          <a:prstGeom prst="rect">
            <a:avLst/>
          </a:prstGeom>
          <a:solidFill>
            <a:srgbClr val="FF0D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773083" y="232756"/>
            <a:ext cx="79883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display </a:t>
            </a:r>
            <a:r>
              <a:rPr lang="ko-KR" altLang="en-US" sz="3200" dirty="0"/>
              <a:t>속성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946378" y="1781499"/>
            <a:ext cx="10167738" cy="467749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216000" rIns="216000" bIns="216000" rtlCol="0" anchor="t" anchorCtr="0"/>
          <a:lstStyle/>
          <a:p>
            <a:r>
              <a:rPr lang="en-US" altLang="ko-KR" sz="2000" dirty="0">
                <a:solidFill>
                  <a:schemeClr val="tx1"/>
                </a:solidFill>
              </a:rPr>
              <a:t>&lt;!DOCTYPE html&gt;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&lt;html&gt;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&lt;head&gt;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&lt;meta charset="utf-8"&gt;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&lt;style&gt;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span {  color: red;  border: solid 1px red;  }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div {  background-color: #</a:t>
            </a:r>
            <a:r>
              <a:rPr lang="en-US" altLang="ko-KR" sz="2000" dirty="0" err="1">
                <a:solidFill>
                  <a:schemeClr val="tx1"/>
                </a:solidFill>
              </a:rPr>
              <a:t>eeeeee</a:t>
            </a:r>
            <a:r>
              <a:rPr lang="en-US" altLang="ko-KR" sz="2000" dirty="0">
                <a:solidFill>
                  <a:schemeClr val="tx1"/>
                </a:solidFill>
              </a:rPr>
              <a:t>;  }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#text1 {  display: inline; }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#text2 {  display: block; }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#text3 {  display: inline-block; }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#text4 {  display: none; }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&lt;/style&gt;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&lt;/head&gt;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56210" y="1002954"/>
            <a:ext cx="2434273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2400" dirty="0"/>
              <a:t> ex7-4.html</a:t>
            </a:r>
          </a:p>
        </p:txBody>
      </p:sp>
    </p:spTree>
    <p:extLst>
      <p:ext uri="{BB962C8B-B14F-4D97-AF65-F5344CB8AC3E}">
        <p14:creationId xmlns:p14="http://schemas.microsoft.com/office/powerpoint/2010/main" val="777466518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/>
        </p:nvCxnSpPr>
        <p:spPr>
          <a:xfrm>
            <a:off x="0" y="972589"/>
            <a:ext cx="12192000" cy="0"/>
          </a:xfrm>
          <a:prstGeom prst="line">
            <a:avLst/>
          </a:prstGeom>
          <a:ln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10438015" y="914400"/>
            <a:ext cx="1753985" cy="74815"/>
          </a:xfrm>
          <a:prstGeom prst="rect">
            <a:avLst/>
          </a:prstGeom>
          <a:solidFill>
            <a:srgbClr val="FF0D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147269" y="1266110"/>
            <a:ext cx="10167738" cy="52926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216000" rIns="216000" bIns="216000" rtlCol="0" anchor="t" anchorCtr="0"/>
          <a:lstStyle/>
          <a:p>
            <a:r>
              <a:rPr lang="en-US" altLang="ko-KR" sz="2000" dirty="0">
                <a:solidFill>
                  <a:schemeClr val="tx1"/>
                </a:solidFill>
              </a:rPr>
              <a:t>&lt;body&gt;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&lt;h1&gt;display </a:t>
            </a:r>
            <a:r>
              <a:rPr lang="ko-KR" altLang="en-US" sz="2000" dirty="0">
                <a:solidFill>
                  <a:schemeClr val="tx1"/>
                </a:solidFill>
              </a:rPr>
              <a:t>속성</a:t>
            </a:r>
            <a:r>
              <a:rPr lang="en-US" altLang="ko-KR" sz="2000" dirty="0">
                <a:solidFill>
                  <a:schemeClr val="tx1"/>
                </a:solidFill>
              </a:rPr>
              <a:t>&lt;/h1&gt;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&lt;h3&gt;① display: inline&lt;/h3&gt;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&lt;div&gt;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	</a:t>
            </a:r>
            <a:r>
              <a:rPr lang="ko-KR" altLang="en-US" sz="2000" dirty="0">
                <a:solidFill>
                  <a:schemeClr val="tx1"/>
                </a:solidFill>
              </a:rPr>
              <a:t>글자</a:t>
            </a:r>
            <a:r>
              <a:rPr lang="en-US" altLang="ko-KR" sz="2000" dirty="0">
                <a:solidFill>
                  <a:schemeClr val="tx1"/>
                </a:solidFill>
              </a:rPr>
              <a:t>1 &lt;span id="text1"&gt;</a:t>
            </a:r>
            <a:r>
              <a:rPr lang="ko-KR" altLang="en-US" sz="2000" dirty="0">
                <a:solidFill>
                  <a:schemeClr val="tx1"/>
                </a:solidFill>
              </a:rPr>
              <a:t>안녕하세요</a:t>
            </a:r>
            <a:r>
              <a:rPr lang="en-US" altLang="ko-KR" sz="2000" dirty="0">
                <a:solidFill>
                  <a:schemeClr val="tx1"/>
                </a:solidFill>
              </a:rPr>
              <a:t>!&lt;/span&gt; </a:t>
            </a:r>
            <a:r>
              <a:rPr lang="ko-KR" altLang="en-US" sz="2000" dirty="0">
                <a:solidFill>
                  <a:schemeClr val="tx1"/>
                </a:solidFill>
              </a:rPr>
              <a:t>글자</a:t>
            </a:r>
            <a:r>
              <a:rPr lang="en-US" altLang="ko-KR" sz="2000" dirty="0">
                <a:solidFill>
                  <a:schemeClr val="tx1"/>
                </a:solidFill>
              </a:rPr>
              <a:t>2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&lt;/div&gt;</a:t>
            </a:r>
          </a:p>
          <a:p>
            <a:endParaRPr lang="en-US" altLang="ko-KR" sz="2000" dirty="0">
              <a:solidFill>
                <a:schemeClr val="tx1"/>
              </a:solidFill>
            </a:endParaRPr>
          </a:p>
          <a:p>
            <a:r>
              <a:rPr lang="en-US" altLang="ko-KR" sz="2000" dirty="0">
                <a:solidFill>
                  <a:schemeClr val="tx1"/>
                </a:solidFill>
              </a:rPr>
              <a:t>	&lt;h3&gt;② display: block&lt;/h3&gt;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&lt;div&gt;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	</a:t>
            </a:r>
            <a:r>
              <a:rPr lang="ko-KR" altLang="en-US" sz="2000" dirty="0">
                <a:solidFill>
                  <a:schemeClr val="tx1"/>
                </a:solidFill>
              </a:rPr>
              <a:t>글자</a:t>
            </a:r>
            <a:r>
              <a:rPr lang="en-US" altLang="ko-KR" sz="2000" dirty="0">
                <a:solidFill>
                  <a:schemeClr val="tx1"/>
                </a:solidFill>
              </a:rPr>
              <a:t>1 &lt;span id="text2"&gt;</a:t>
            </a:r>
            <a:r>
              <a:rPr lang="ko-KR" altLang="en-US" sz="2000" dirty="0">
                <a:solidFill>
                  <a:schemeClr val="tx1"/>
                </a:solidFill>
              </a:rPr>
              <a:t>안녕하세요</a:t>
            </a:r>
            <a:r>
              <a:rPr lang="en-US" altLang="ko-KR" sz="2000" dirty="0">
                <a:solidFill>
                  <a:schemeClr val="tx1"/>
                </a:solidFill>
              </a:rPr>
              <a:t>!&lt;/span&gt; </a:t>
            </a:r>
            <a:r>
              <a:rPr lang="ko-KR" altLang="en-US" sz="2000" dirty="0">
                <a:solidFill>
                  <a:schemeClr val="tx1"/>
                </a:solidFill>
              </a:rPr>
              <a:t>글자</a:t>
            </a:r>
            <a:r>
              <a:rPr lang="en-US" altLang="ko-KR" sz="2000" dirty="0">
                <a:solidFill>
                  <a:schemeClr val="tx1"/>
                </a:solidFill>
              </a:rPr>
              <a:t>2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&lt;/div&gt;</a:t>
            </a:r>
          </a:p>
          <a:p>
            <a:endParaRPr lang="en-US" altLang="ko-KR" sz="2000" dirty="0">
              <a:solidFill>
                <a:schemeClr val="tx1"/>
              </a:solidFill>
            </a:endParaRPr>
          </a:p>
          <a:p>
            <a:r>
              <a:rPr lang="en-US" altLang="ko-KR" sz="2000" dirty="0">
                <a:solidFill>
                  <a:schemeClr val="tx1"/>
                </a:solidFill>
              </a:rPr>
              <a:t>	&lt;h3&gt;③ display: inline-block&lt;/h3&gt;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&lt;div&gt;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	</a:t>
            </a:r>
            <a:r>
              <a:rPr lang="ko-KR" altLang="en-US" sz="2000" dirty="0">
                <a:solidFill>
                  <a:schemeClr val="tx1"/>
                </a:solidFill>
              </a:rPr>
              <a:t>글자</a:t>
            </a:r>
            <a:r>
              <a:rPr lang="en-US" altLang="ko-KR" sz="2000" dirty="0">
                <a:solidFill>
                  <a:schemeClr val="tx1"/>
                </a:solidFill>
              </a:rPr>
              <a:t>1 &lt;span id="text3"&gt;</a:t>
            </a:r>
            <a:r>
              <a:rPr lang="ko-KR" altLang="en-US" sz="2000" dirty="0">
                <a:solidFill>
                  <a:schemeClr val="tx1"/>
                </a:solidFill>
              </a:rPr>
              <a:t>안녕하세요</a:t>
            </a:r>
            <a:r>
              <a:rPr lang="en-US" altLang="ko-KR" sz="2000" dirty="0">
                <a:solidFill>
                  <a:schemeClr val="tx1"/>
                </a:solidFill>
              </a:rPr>
              <a:t>!&lt;/span&gt; </a:t>
            </a:r>
            <a:r>
              <a:rPr lang="ko-KR" altLang="en-US" sz="2000" dirty="0">
                <a:solidFill>
                  <a:schemeClr val="tx1"/>
                </a:solidFill>
              </a:rPr>
              <a:t>글자</a:t>
            </a:r>
            <a:r>
              <a:rPr lang="en-US" altLang="ko-KR" sz="2000" dirty="0">
                <a:solidFill>
                  <a:schemeClr val="tx1"/>
                </a:solidFill>
              </a:rPr>
              <a:t>2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&lt;/div&gt;</a:t>
            </a:r>
          </a:p>
        </p:txBody>
      </p:sp>
    </p:spTree>
    <p:extLst>
      <p:ext uri="{BB962C8B-B14F-4D97-AF65-F5344CB8AC3E}">
        <p14:creationId xmlns:p14="http://schemas.microsoft.com/office/powerpoint/2010/main" val="22090093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/>
        </p:nvCxnSpPr>
        <p:spPr>
          <a:xfrm>
            <a:off x="0" y="972589"/>
            <a:ext cx="12192000" cy="0"/>
          </a:xfrm>
          <a:prstGeom prst="line">
            <a:avLst/>
          </a:prstGeom>
          <a:ln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10438015" y="914400"/>
            <a:ext cx="1753985" cy="74815"/>
          </a:xfrm>
          <a:prstGeom prst="rect">
            <a:avLst/>
          </a:prstGeom>
          <a:solidFill>
            <a:srgbClr val="FF0D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773083" y="266007"/>
            <a:ext cx="79883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CSS</a:t>
            </a:r>
            <a:r>
              <a:rPr lang="ko-KR" altLang="en-US" sz="3200" dirty="0"/>
              <a:t>로 글 제목 크기와 </a:t>
            </a:r>
            <a:r>
              <a:rPr lang="ko-KR" altLang="en-US" sz="3200" dirty="0" err="1"/>
              <a:t>색생</a:t>
            </a:r>
            <a:r>
              <a:rPr lang="ko-KR" altLang="en-US" sz="3200" dirty="0"/>
              <a:t> 변경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3526971" y="1511561"/>
            <a:ext cx="7641772" cy="483325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216000" rIns="216000" bIns="216000" rtlCol="0" anchor="t" anchorCtr="0"/>
          <a:lstStyle/>
          <a:p>
            <a:r>
              <a:rPr lang="en-US" altLang="ko-KR" sz="2000" dirty="0">
                <a:solidFill>
                  <a:schemeClr val="tx1"/>
                </a:solidFill>
              </a:rPr>
              <a:t>&lt;!DOCTYPE html&gt;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&lt;html&gt;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&lt;head&gt;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&lt;meta charset="utf-8"&gt;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&lt;/head&gt;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&lt;body&gt;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&lt;h1 style="font-size: 50px"&gt;HTML</a:t>
            </a:r>
            <a:r>
              <a:rPr lang="ko-KR" altLang="en-US" sz="2000" dirty="0">
                <a:solidFill>
                  <a:schemeClr val="tx1"/>
                </a:solidFill>
              </a:rPr>
              <a:t>의 개요</a:t>
            </a:r>
            <a:r>
              <a:rPr lang="en-US" altLang="ko-KR" sz="2000" dirty="0">
                <a:solidFill>
                  <a:schemeClr val="tx1"/>
                </a:solidFill>
              </a:rPr>
              <a:t>&lt;/h1&gt;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&lt;h3 style="color: red"&gt;HTML</a:t>
            </a:r>
            <a:r>
              <a:rPr lang="ko-KR" altLang="en-US" sz="2000" dirty="0">
                <a:solidFill>
                  <a:schemeClr val="tx1"/>
                </a:solidFill>
              </a:rPr>
              <a:t>의 구조</a:t>
            </a:r>
            <a:r>
              <a:rPr lang="en-US" altLang="ko-KR" sz="2000" dirty="0">
                <a:solidFill>
                  <a:schemeClr val="tx1"/>
                </a:solidFill>
              </a:rPr>
              <a:t>&lt;/h3&gt;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&lt;/body&gt;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&lt;/html&gt;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06086" y="1511561"/>
            <a:ext cx="2434273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2400" dirty="0"/>
              <a:t> ex2-2.html</a:t>
            </a:r>
          </a:p>
        </p:txBody>
      </p:sp>
    </p:spTree>
    <p:extLst>
      <p:ext uri="{BB962C8B-B14F-4D97-AF65-F5344CB8AC3E}">
        <p14:creationId xmlns:p14="http://schemas.microsoft.com/office/powerpoint/2010/main" val="1727673484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/>
        </p:nvCxnSpPr>
        <p:spPr>
          <a:xfrm>
            <a:off x="0" y="972589"/>
            <a:ext cx="12192000" cy="0"/>
          </a:xfrm>
          <a:prstGeom prst="line">
            <a:avLst/>
          </a:prstGeom>
          <a:ln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10438015" y="914400"/>
            <a:ext cx="1753985" cy="74815"/>
          </a:xfrm>
          <a:prstGeom prst="rect">
            <a:avLst/>
          </a:prstGeom>
          <a:solidFill>
            <a:srgbClr val="FF0D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147269" y="1266110"/>
            <a:ext cx="10167738" cy="52926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216000" rIns="216000" bIns="216000" rtlCol="0" anchor="t" anchorCtr="0"/>
          <a:lstStyle/>
          <a:p>
            <a:r>
              <a:rPr lang="en-US" altLang="ko-KR" sz="2000" dirty="0">
                <a:solidFill>
                  <a:schemeClr val="tx1"/>
                </a:solidFill>
              </a:rPr>
              <a:t>	&lt;h3&gt;④ display: none&lt;/h3&gt;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&lt;div&gt;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	</a:t>
            </a:r>
            <a:r>
              <a:rPr lang="ko-KR" altLang="en-US" sz="2000" dirty="0">
                <a:solidFill>
                  <a:schemeClr val="tx1"/>
                </a:solidFill>
              </a:rPr>
              <a:t>글자</a:t>
            </a:r>
            <a:r>
              <a:rPr lang="en-US" altLang="ko-KR" sz="2000" dirty="0">
                <a:solidFill>
                  <a:schemeClr val="tx1"/>
                </a:solidFill>
              </a:rPr>
              <a:t>1 &lt;span id="text4"&gt;</a:t>
            </a:r>
            <a:r>
              <a:rPr lang="ko-KR" altLang="en-US" sz="2000" dirty="0">
                <a:solidFill>
                  <a:schemeClr val="tx1"/>
                </a:solidFill>
              </a:rPr>
              <a:t>안녕하세요</a:t>
            </a:r>
            <a:r>
              <a:rPr lang="en-US" altLang="ko-KR" sz="2000" dirty="0">
                <a:solidFill>
                  <a:schemeClr val="tx1"/>
                </a:solidFill>
              </a:rPr>
              <a:t>!&lt;/span&gt; </a:t>
            </a:r>
            <a:r>
              <a:rPr lang="ko-KR" altLang="en-US" sz="2000" dirty="0">
                <a:solidFill>
                  <a:schemeClr val="tx1"/>
                </a:solidFill>
              </a:rPr>
              <a:t>글자</a:t>
            </a:r>
            <a:r>
              <a:rPr lang="en-US" altLang="ko-KR" sz="2000" dirty="0">
                <a:solidFill>
                  <a:schemeClr val="tx1"/>
                </a:solidFill>
              </a:rPr>
              <a:t>2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&lt;/div&gt;</a:t>
            </a:r>
          </a:p>
          <a:p>
            <a:endParaRPr lang="en-US" altLang="ko-KR" sz="2000" dirty="0">
              <a:solidFill>
                <a:schemeClr val="tx1"/>
              </a:solidFill>
            </a:endParaRPr>
          </a:p>
          <a:p>
            <a:r>
              <a:rPr lang="en-US" altLang="ko-KR" sz="2000" dirty="0">
                <a:solidFill>
                  <a:schemeClr val="tx1"/>
                </a:solidFill>
              </a:rPr>
              <a:t>	&lt;h3&gt;⑤ display </a:t>
            </a:r>
            <a:r>
              <a:rPr lang="ko-KR" altLang="en-US" sz="2000" dirty="0">
                <a:solidFill>
                  <a:schemeClr val="tx1"/>
                </a:solidFill>
              </a:rPr>
              <a:t>속성 </a:t>
            </a:r>
            <a:r>
              <a:rPr lang="ko-KR" altLang="en-US" sz="2000" dirty="0" err="1">
                <a:solidFill>
                  <a:schemeClr val="tx1"/>
                </a:solidFill>
              </a:rPr>
              <a:t>사용안함</a:t>
            </a:r>
            <a:r>
              <a:rPr lang="en-US" altLang="ko-KR" sz="2000" dirty="0">
                <a:solidFill>
                  <a:schemeClr val="tx1"/>
                </a:solidFill>
              </a:rPr>
              <a:t>&lt;/h3&gt;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&lt;div&gt;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	</a:t>
            </a:r>
            <a:r>
              <a:rPr lang="ko-KR" altLang="en-US" sz="2000" dirty="0">
                <a:solidFill>
                  <a:schemeClr val="tx1"/>
                </a:solidFill>
              </a:rPr>
              <a:t>글자</a:t>
            </a:r>
            <a:r>
              <a:rPr lang="en-US" altLang="ko-KR" sz="2000" dirty="0">
                <a:solidFill>
                  <a:schemeClr val="tx1"/>
                </a:solidFill>
              </a:rPr>
              <a:t>1 &lt;span&gt;</a:t>
            </a:r>
            <a:r>
              <a:rPr lang="ko-KR" altLang="en-US" sz="2000" dirty="0">
                <a:solidFill>
                  <a:schemeClr val="tx1"/>
                </a:solidFill>
              </a:rPr>
              <a:t>안녕하세요</a:t>
            </a:r>
            <a:r>
              <a:rPr lang="en-US" altLang="ko-KR" sz="2000" dirty="0">
                <a:solidFill>
                  <a:schemeClr val="tx1"/>
                </a:solidFill>
              </a:rPr>
              <a:t>!&lt;/span&gt; </a:t>
            </a:r>
            <a:r>
              <a:rPr lang="ko-KR" altLang="en-US" sz="2000" dirty="0">
                <a:solidFill>
                  <a:schemeClr val="tx1"/>
                </a:solidFill>
              </a:rPr>
              <a:t>글자</a:t>
            </a:r>
            <a:r>
              <a:rPr lang="en-US" altLang="ko-KR" sz="2000" dirty="0">
                <a:solidFill>
                  <a:schemeClr val="tx1"/>
                </a:solidFill>
              </a:rPr>
              <a:t>2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&lt;/div&gt;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&lt;/body&gt;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&lt;/html&gt;</a:t>
            </a:r>
          </a:p>
        </p:txBody>
      </p:sp>
    </p:spTree>
    <p:extLst>
      <p:ext uri="{BB962C8B-B14F-4D97-AF65-F5344CB8AC3E}">
        <p14:creationId xmlns:p14="http://schemas.microsoft.com/office/powerpoint/2010/main" val="3755471462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/>
        </p:nvCxnSpPr>
        <p:spPr>
          <a:xfrm>
            <a:off x="0" y="972589"/>
            <a:ext cx="12192000" cy="0"/>
          </a:xfrm>
          <a:prstGeom prst="line">
            <a:avLst/>
          </a:prstGeom>
          <a:ln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10438015" y="914400"/>
            <a:ext cx="1753985" cy="74815"/>
          </a:xfrm>
          <a:prstGeom prst="rect">
            <a:avLst/>
          </a:prstGeom>
          <a:solidFill>
            <a:srgbClr val="FF0D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773083" y="266007"/>
            <a:ext cx="62248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ex7-4.html</a:t>
            </a:r>
            <a:r>
              <a:rPr lang="ko-KR" altLang="en-US" sz="3200" dirty="0"/>
              <a:t>의 실행 결과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8681" y="1218525"/>
            <a:ext cx="5363182" cy="5405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19247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/>
        </p:nvCxnSpPr>
        <p:spPr>
          <a:xfrm>
            <a:off x="0" y="972589"/>
            <a:ext cx="12192000" cy="0"/>
          </a:xfrm>
          <a:prstGeom prst="line">
            <a:avLst/>
          </a:prstGeom>
          <a:ln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10438015" y="914400"/>
            <a:ext cx="1753985" cy="74815"/>
          </a:xfrm>
          <a:prstGeom prst="rect">
            <a:avLst/>
          </a:prstGeom>
          <a:solidFill>
            <a:srgbClr val="FF0D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773083" y="266007"/>
            <a:ext cx="62248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인라인</a:t>
            </a:r>
            <a:r>
              <a:rPr lang="en-US" altLang="ko-KR" sz="3200" dirty="0"/>
              <a:t>/</a:t>
            </a:r>
            <a:r>
              <a:rPr lang="ko-KR" altLang="en-US" sz="3200" dirty="0"/>
              <a:t>블록의 기본 설정</a:t>
            </a:r>
          </a:p>
        </p:txBody>
      </p:sp>
      <p:graphicFrame>
        <p:nvGraphicFramePr>
          <p:cNvPr id="5" name="개체 4"/>
          <p:cNvGraphicFramePr>
            <a:graphicFrameLocks noChangeAspect="1"/>
          </p:cNvGraphicFramePr>
          <p:nvPr/>
        </p:nvGraphicFramePr>
        <p:xfrm>
          <a:off x="2489993" y="2526868"/>
          <a:ext cx="7212013" cy="213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2" imgW="7212600" imgH="2133000" progId="Photoshop.Image.13">
                  <p:embed/>
                </p:oleObj>
              </mc:Choice>
              <mc:Fallback>
                <p:oleObj name="Image" r:id="rId2" imgW="7212600" imgH="2133000" progId="Photoshop.Image.13">
                  <p:embed/>
                  <p:pic>
                    <p:nvPicPr>
                      <p:cNvPr id="5" name="개체 4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489993" y="2526868"/>
                        <a:ext cx="7212013" cy="2133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71366017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/>
        </p:nvCxnSpPr>
        <p:spPr>
          <a:xfrm>
            <a:off x="0" y="972589"/>
            <a:ext cx="12192000" cy="0"/>
          </a:xfrm>
          <a:prstGeom prst="line">
            <a:avLst/>
          </a:prstGeom>
          <a:ln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10438015" y="914400"/>
            <a:ext cx="1753985" cy="74815"/>
          </a:xfrm>
          <a:prstGeom prst="rect">
            <a:avLst/>
          </a:prstGeom>
          <a:solidFill>
            <a:srgbClr val="FF0D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773083" y="266007"/>
            <a:ext cx="62248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display </a:t>
            </a:r>
            <a:r>
              <a:rPr lang="ko-KR" altLang="en-US" sz="3200" dirty="0"/>
              <a:t>속성</a:t>
            </a:r>
            <a:r>
              <a:rPr lang="en-US" altLang="ko-KR" sz="3200" dirty="0"/>
              <a:t> </a:t>
            </a:r>
            <a:r>
              <a:rPr lang="ko-KR" altLang="en-US" sz="3200" dirty="0"/>
              <a:t>값</a:t>
            </a:r>
          </a:p>
        </p:txBody>
      </p:sp>
      <p:graphicFrame>
        <p:nvGraphicFramePr>
          <p:cNvPr id="6" name="개체 5"/>
          <p:cNvGraphicFramePr>
            <a:graphicFrameLocks noChangeAspect="1"/>
          </p:cNvGraphicFramePr>
          <p:nvPr/>
        </p:nvGraphicFramePr>
        <p:xfrm>
          <a:off x="2683741" y="2482995"/>
          <a:ext cx="7072313" cy="238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2" imgW="7072920" imgH="2387160" progId="Photoshop.Image.13">
                  <p:embed/>
                </p:oleObj>
              </mc:Choice>
              <mc:Fallback>
                <p:oleObj name="Image" r:id="rId2" imgW="7072920" imgH="2387160" progId="Photoshop.Image.13">
                  <p:embed/>
                  <p:pic>
                    <p:nvPicPr>
                      <p:cNvPr id="6" name="개체 5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683741" y="2482995"/>
                        <a:ext cx="7072313" cy="2387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59223894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/>
        </p:nvCxnSpPr>
        <p:spPr>
          <a:xfrm>
            <a:off x="0" y="972589"/>
            <a:ext cx="12192000" cy="0"/>
          </a:xfrm>
          <a:prstGeom prst="line">
            <a:avLst/>
          </a:prstGeom>
          <a:ln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10438015" y="914400"/>
            <a:ext cx="1753985" cy="74815"/>
          </a:xfrm>
          <a:prstGeom prst="rect">
            <a:avLst/>
          </a:prstGeom>
          <a:solidFill>
            <a:srgbClr val="FF0D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773083" y="232756"/>
            <a:ext cx="79883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인라인과 블록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946378" y="1781499"/>
            <a:ext cx="4456895" cy="467749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216000" rIns="216000" bIns="216000" rtlCol="0" anchor="t" anchorCtr="0"/>
          <a:lstStyle/>
          <a:p>
            <a:r>
              <a:rPr lang="en-US" altLang="ko-KR" sz="2000">
                <a:solidFill>
                  <a:schemeClr val="tx1"/>
                </a:solidFill>
              </a:rPr>
              <a:t>&lt;!DOCTYPE html&gt;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&lt;html&gt;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&lt;head&gt;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&lt;meta charset="utf-8"&gt;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&lt;style&gt;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* {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margin: 0;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padding: 0;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}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div, span {  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border: solid 1px black;  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background-color: yellow;  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}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56210" y="1002954"/>
            <a:ext cx="2434273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2400" dirty="0"/>
              <a:t> ex7-5.html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5809324" y="1781499"/>
            <a:ext cx="5994749" cy="467749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216000" rIns="216000" bIns="216000" rtlCol="0" anchor="t" anchorCtr="0"/>
          <a:lstStyle/>
          <a:p>
            <a:r>
              <a:rPr lang="en-US" altLang="ko-KR" sz="2000" dirty="0">
                <a:solidFill>
                  <a:schemeClr val="tx1"/>
                </a:solidFill>
              </a:rPr>
              <a:t>#a {  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width: 100px;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height: 100px;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margin: 20px;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}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#b {  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display: block;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width: 100px;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height: 100px; 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margin: 20px; 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}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#c {  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display: inline-block;			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width: 100px;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1507863201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/>
        </p:nvCxnSpPr>
        <p:spPr>
          <a:xfrm>
            <a:off x="0" y="972589"/>
            <a:ext cx="12192000" cy="0"/>
          </a:xfrm>
          <a:prstGeom prst="line">
            <a:avLst/>
          </a:prstGeom>
          <a:ln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10438015" y="914400"/>
            <a:ext cx="1753985" cy="74815"/>
          </a:xfrm>
          <a:prstGeom prst="rect">
            <a:avLst/>
          </a:prstGeom>
          <a:solidFill>
            <a:srgbClr val="FF0D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147269" y="1266110"/>
            <a:ext cx="10167738" cy="52926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216000" rIns="216000" bIns="216000" rtlCol="0" anchor="t" anchorCtr="0"/>
          <a:lstStyle/>
          <a:p>
            <a:r>
              <a:rPr lang="en-US" altLang="ko-KR" sz="2000" dirty="0">
                <a:solidFill>
                  <a:schemeClr val="tx1"/>
                </a:solidFill>
              </a:rPr>
              <a:t>height: 100px; 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margin: 20px; 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}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&lt;/style&gt;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&lt;/head&gt;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&lt;body&gt;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&lt;h3&gt;</a:t>
            </a:r>
            <a:r>
              <a:rPr lang="ko-KR" altLang="en-US" sz="2000" dirty="0">
                <a:solidFill>
                  <a:schemeClr val="tx1"/>
                </a:solidFill>
              </a:rPr>
              <a:t>인라인과 블록</a:t>
            </a:r>
            <a:r>
              <a:rPr lang="en-US" altLang="ko-KR" sz="2000" dirty="0">
                <a:solidFill>
                  <a:schemeClr val="tx1"/>
                </a:solidFill>
              </a:rPr>
              <a:t>&lt;/h3&gt;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&lt;p&gt;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	</a:t>
            </a:r>
            <a:r>
              <a:rPr lang="ko-KR" altLang="en-US" sz="2000" dirty="0">
                <a:solidFill>
                  <a:schemeClr val="tx1"/>
                </a:solidFill>
              </a:rPr>
              <a:t>글자</a:t>
            </a:r>
            <a:r>
              <a:rPr lang="en-US" altLang="ko-KR" sz="2000" dirty="0">
                <a:solidFill>
                  <a:schemeClr val="tx1"/>
                </a:solidFill>
              </a:rPr>
              <a:t>1 &lt;span id="a"&gt;</a:t>
            </a:r>
            <a:r>
              <a:rPr lang="ko-KR" altLang="en-US" sz="2000" dirty="0">
                <a:solidFill>
                  <a:schemeClr val="tx1"/>
                </a:solidFill>
              </a:rPr>
              <a:t>요소 </a:t>
            </a:r>
            <a:r>
              <a:rPr lang="en-US" altLang="ko-KR" sz="2000" dirty="0">
                <a:solidFill>
                  <a:schemeClr val="tx1"/>
                </a:solidFill>
              </a:rPr>
              <a:t>A&lt;/span&gt; 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	</a:t>
            </a:r>
            <a:r>
              <a:rPr lang="ko-KR" altLang="en-US" sz="2000" dirty="0">
                <a:solidFill>
                  <a:schemeClr val="tx1"/>
                </a:solidFill>
              </a:rPr>
              <a:t>글자</a:t>
            </a:r>
            <a:r>
              <a:rPr lang="en-US" altLang="ko-KR" sz="2000" dirty="0">
                <a:solidFill>
                  <a:schemeClr val="tx1"/>
                </a:solidFill>
              </a:rPr>
              <a:t>2 &lt;span id="b"&gt;</a:t>
            </a:r>
            <a:r>
              <a:rPr lang="ko-KR" altLang="en-US" sz="2000" dirty="0">
                <a:solidFill>
                  <a:schemeClr val="tx1"/>
                </a:solidFill>
              </a:rPr>
              <a:t>요소 </a:t>
            </a:r>
            <a:r>
              <a:rPr lang="en-US" altLang="ko-KR" sz="2000" dirty="0">
                <a:solidFill>
                  <a:schemeClr val="tx1"/>
                </a:solidFill>
              </a:rPr>
              <a:t>B&lt;/span&gt; 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	</a:t>
            </a:r>
            <a:r>
              <a:rPr lang="ko-KR" altLang="en-US" sz="2000" dirty="0">
                <a:solidFill>
                  <a:schemeClr val="tx1"/>
                </a:solidFill>
              </a:rPr>
              <a:t>글자</a:t>
            </a:r>
            <a:r>
              <a:rPr lang="en-US" altLang="ko-KR" sz="2000" dirty="0">
                <a:solidFill>
                  <a:schemeClr val="tx1"/>
                </a:solidFill>
              </a:rPr>
              <a:t>3 &lt;span id="c"&gt;</a:t>
            </a:r>
            <a:r>
              <a:rPr lang="ko-KR" altLang="en-US" sz="2000" dirty="0">
                <a:solidFill>
                  <a:schemeClr val="tx1"/>
                </a:solidFill>
              </a:rPr>
              <a:t>요소 </a:t>
            </a:r>
            <a:r>
              <a:rPr lang="en-US" altLang="ko-KR" sz="2000" dirty="0">
                <a:solidFill>
                  <a:schemeClr val="tx1"/>
                </a:solidFill>
              </a:rPr>
              <a:t>C&lt;/span&gt; </a:t>
            </a:r>
            <a:r>
              <a:rPr lang="ko-KR" altLang="en-US" sz="2000" dirty="0">
                <a:solidFill>
                  <a:schemeClr val="tx1"/>
                </a:solidFill>
              </a:rPr>
              <a:t>글자</a:t>
            </a:r>
            <a:r>
              <a:rPr lang="en-US" altLang="ko-KR" sz="2000" dirty="0">
                <a:solidFill>
                  <a:schemeClr val="tx1"/>
                </a:solidFill>
              </a:rPr>
              <a:t>4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&lt;/p&gt;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&lt;/body&gt;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&lt;/html&gt;</a:t>
            </a:r>
          </a:p>
        </p:txBody>
      </p:sp>
    </p:spTree>
    <p:extLst>
      <p:ext uri="{BB962C8B-B14F-4D97-AF65-F5344CB8AC3E}">
        <p14:creationId xmlns:p14="http://schemas.microsoft.com/office/powerpoint/2010/main" val="3022239359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/>
        </p:nvCxnSpPr>
        <p:spPr>
          <a:xfrm>
            <a:off x="0" y="972589"/>
            <a:ext cx="12192000" cy="0"/>
          </a:xfrm>
          <a:prstGeom prst="line">
            <a:avLst/>
          </a:prstGeom>
          <a:ln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10438015" y="914400"/>
            <a:ext cx="1753985" cy="74815"/>
          </a:xfrm>
          <a:prstGeom prst="rect">
            <a:avLst/>
          </a:prstGeom>
          <a:solidFill>
            <a:srgbClr val="FF0D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773083" y="266007"/>
            <a:ext cx="62248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ex7-5.html</a:t>
            </a:r>
            <a:r>
              <a:rPr lang="ko-KR" altLang="en-US" sz="3200" dirty="0"/>
              <a:t>의 실행 결과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8927" y="1751474"/>
            <a:ext cx="6010275" cy="421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51031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/>
        </p:nvCxnSpPr>
        <p:spPr>
          <a:xfrm>
            <a:off x="0" y="972589"/>
            <a:ext cx="12192000" cy="0"/>
          </a:xfrm>
          <a:prstGeom prst="line">
            <a:avLst/>
          </a:prstGeom>
          <a:ln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10438015" y="914400"/>
            <a:ext cx="1753985" cy="74815"/>
          </a:xfrm>
          <a:prstGeom prst="rect">
            <a:avLst/>
          </a:prstGeom>
          <a:solidFill>
            <a:srgbClr val="FF0D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773083" y="232756"/>
            <a:ext cx="79883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인라인 방식의 특징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035232" y="2141797"/>
            <a:ext cx="812153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/>
              <a:t>⑴ 수평 방향으로 요소가 배치되며 줄 바꿈이 </a:t>
            </a:r>
            <a:endParaRPr lang="en-US" altLang="ko-KR" sz="2400" dirty="0"/>
          </a:p>
          <a:p>
            <a:pPr>
              <a:lnSpc>
                <a:spcPct val="150000"/>
              </a:lnSpc>
            </a:pPr>
            <a:r>
              <a:rPr lang="en-US" altLang="ko-KR" sz="2400" dirty="0"/>
              <a:t>    </a:t>
            </a:r>
            <a:r>
              <a:rPr lang="ko-KR" altLang="en-US" sz="2400" dirty="0"/>
              <a:t>적용되지 않는다</a:t>
            </a:r>
            <a:r>
              <a:rPr lang="en-US" altLang="ko-KR" sz="2400" dirty="0"/>
              <a:t>. </a:t>
            </a:r>
          </a:p>
          <a:p>
            <a:pPr>
              <a:lnSpc>
                <a:spcPct val="150000"/>
              </a:lnSpc>
            </a:pPr>
            <a:r>
              <a:rPr lang="en-US" altLang="ko-KR" sz="2400" dirty="0"/>
              <a:t>⑵ </a:t>
            </a:r>
            <a:r>
              <a:rPr lang="ko-KR" altLang="en-US" sz="2400" dirty="0"/>
              <a:t>박스의 크기를 설정하는 </a:t>
            </a:r>
            <a:r>
              <a:rPr lang="en-US" altLang="ko-KR" sz="2400" dirty="0"/>
              <a:t>width</a:t>
            </a:r>
            <a:r>
              <a:rPr lang="ko-KR" altLang="en-US" sz="2400" dirty="0"/>
              <a:t>와 </a:t>
            </a:r>
            <a:r>
              <a:rPr lang="en-US" altLang="ko-KR" sz="2400" dirty="0"/>
              <a:t>height </a:t>
            </a:r>
            <a:r>
              <a:rPr lang="ko-KR" altLang="en-US" sz="2400" dirty="0"/>
              <a:t>속성이 </a:t>
            </a:r>
            <a:endParaRPr lang="en-US" altLang="ko-KR" sz="2400" dirty="0"/>
          </a:p>
          <a:p>
            <a:pPr>
              <a:lnSpc>
                <a:spcPct val="150000"/>
              </a:lnSpc>
            </a:pPr>
            <a:r>
              <a:rPr lang="en-US" altLang="ko-KR" sz="2400" dirty="0"/>
              <a:t>    </a:t>
            </a:r>
            <a:r>
              <a:rPr lang="ko-KR" altLang="en-US" sz="2400" dirty="0"/>
              <a:t>적용되지 않는다</a:t>
            </a:r>
            <a:r>
              <a:rPr lang="en-US" altLang="ko-KR" sz="2400" dirty="0"/>
              <a:t>. </a:t>
            </a:r>
          </a:p>
          <a:p>
            <a:pPr>
              <a:lnSpc>
                <a:spcPct val="150000"/>
              </a:lnSpc>
            </a:pPr>
            <a:r>
              <a:rPr lang="en-US" altLang="ko-KR" sz="2400" dirty="0"/>
              <a:t>⑶ </a:t>
            </a:r>
            <a:r>
              <a:rPr lang="ko-KR" altLang="en-US" sz="2400" dirty="0" err="1"/>
              <a:t>상하단</a:t>
            </a:r>
            <a:r>
              <a:rPr lang="ko-KR" altLang="en-US" sz="2400" dirty="0"/>
              <a:t> 마진인 </a:t>
            </a:r>
            <a:r>
              <a:rPr lang="en-US" altLang="ko-KR" sz="2400" dirty="0"/>
              <a:t>margin-top</a:t>
            </a:r>
            <a:r>
              <a:rPr lang="ko-KR" altLang="en-US" sz="2400" dirty="0"/>
              <a:t>과 </a:t>
            </a:r>
            <a:r>
              <a:rPr lang="en-US" altLang="ko-KR" sz="2400" dirty="0"/>
              <a:t>margin-bottom </a:t>
            </a:r>
            <a:r>
              <a:rPr lang="ko-KR" altLang="en-US" sz="2400" dirty="0"/>
              <a:t>속성이 </a:t>
            </a:r>
            <a:endParaRPr lang="en-US" altLang="ko-KR" sz="2400" dirty="0"/>
          </a:p>
          <a:p>
            <a:pPr>
              <a:lnSpc>
                <a:spcPct val="150000"/>
              </a:lnSpc>
            </a:pPr>
            <a:r>
              <a:rPr lang="en-US" altLang="ko-KR" sz="2400" dirty="0"/>
              <a:t>    </a:t>
            </a:r>
            <a:r>
              <a:rPr lang="ko-KR" altLang="en-US" sz="2400" dirty="0"/>
              <a:t>적용되지 않는다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1156459395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/>
        </p:nvCxnSpPr>
        <p:spPr>
          <a:xfrm>
            <a:off x="0" y="972589"/>
            <a:ext cx="12192000" cy="0"/>
          </a:xfrm>
          <a:prstGeom prst="line">
            <a:avLst/>
          </a:prstGeom>
          <a:ln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10438015" y="914400"/>
            <a:ext cx="1753985" cy="74815"/>
          </a:xfrm>
          <a:prstGeom prst="rect">
            <a:avLst/>
          </a:prstGeom>
          <a:solidFill>
            <a:srgbClr val="FF0D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773083" y="232756"/>
            <a:ext cx="79883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블록 방식의 특징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043545" y="2183361"/>
            <a:ext cx="791510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/>
              <a:t>⑴ 해당 요소의 앞 뒤에 자동 줄 바꿈이 일어나 새로운 줄에 요소가 표시된다</a:t>
            </a:r>
            <a:r>
              <a:rPr lang="en-US" altLang="ko-KR" sz="2400" dirty="0"/>
              <a:t>. </a:t>
            </a:r>
            <a:r>
              <a:rPr lang="ko-KR" altLang="en-US" sz="2400" dirty="0"/>
              <a:t>수직 방향으로 요소가 배치된다</a:t>
            </a:r>
            <a:r>
              <a:rPr lang="en-US" altLang="ko-KR" sz="2400" dirty="0"/>
              <a:t>. </a:t>
            </a:r>
          </a:p>
          <a:p>
            <a:pPr>
              <a:lnSpc>
                <a:spcPct val="150000"/>
              </a:lnSpc>
            </a:pPr>
            <a:r>
              <a:rPr lang="en-US" altLang="ko-KR" sz="2400" dirty="0"/>
              <a:t>⑵ </a:t>
            </a:r>
            <a:r>
              <a:rPr lang="ko-KR" altLang="en-US" sz="2400" dirty="0"/>
              <a:t>박스의 크기를 설정하는 </a:t>
            </a:r>
            <a:r>
              <a:rPr lang="en-US" altLang="ko-KR" sz="2400" dirty="0"/>
              <a:t>width</a:t>
            </a:r>
            <a:r>
              <a:rPr lang="ko-KR" altLang="en-US" sz="2400" dirty="0"/>
              <a:t>와 </a:t>
            </a:r>
            <a:r>
              <a:rPr lang="en-US" altLang="ko-KR" sz="2400" dirty="0"/>
              <a:t>height </a:t>
            </a:r>
            <a:r>
              <a:rPr lang="ko-KR" altLang="en-US" sz="2400" dirty="0"/>
              <a:t>속성이 적용된다</a:t>
            </a:r>
            <a:r>
              <a:rPr lang="en-US" altLang="ko-KR" sz="2400" dirty="0"/>
              <a:t>. </a:t>
            </a:r>
          </a:p>
          <a:p>
            <a:pPr>
              <a:lnSpc>
                <a:spcPct val="150000"/>
              </a:lnSpc>
            </a:pPr>
            <a:r>
              <a:rPr lang="en-US" altLang="ko-KR" sz="2400" dirty="0"/>
              <a:t>⑶ </a:t>
            </a:r>
            <a:r>
              <a:rPr lang="ko-KR" altLang="en-US" sz="2400" dirty="0"/>
              <a:t>모든 마진 설정이 가능하다</a:t>
            </a:r>
            <a:r>
              <a:rPr lang="en-US" altLang="ko-KR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70934183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/>
        </p:nvCxnSpPr>
        <p:spPr>
          <a:xfrm>
            <a:off x="0" y="972589"/>
            <a:ext cx="12192000" cy="0"/>
          </a:xfrm>
          <a:prstGeom prst="line">
            <a:avLst/>
          </a:prstGeom>
          <a:ln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10438015" y="914400"/>
            <a:ext cx="1753985" cy="74815"/>
          </a:xfrm>
          <a:prstGeom prst="rect">
            <a:avLst/>
          </a:prstGeom>
          <a:solidFill>
            <a:srgbClr val="FF0D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773083" y="232756"/>
            <a:ext cx="79883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목록의 글 머리 기호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946378" y="1781499"/>
            <a:ext cx="4456895" cy="467749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216000" rIns="216000" bIns="216000" rtlCol="0" anchor="t" anchorCtr="0"/>
          <a:lstStyle/>
          <a:p>
            <a:r>
              <a:rPr lang="en-US" altLang="ko-KR" sz="2000" dirty="0">
                <a:solidFill>
                  <a:schemeClr val="tx1"/>
                </a:solidFill>
              </a:rPr>
              <a:t>&lt;!DOCTYPE html&gt;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&lt;html&gt;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&lt;head&gt;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&lt;meta charset="utf-8"&gt;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&lt;style&gt;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li { list-style-type: square; }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&lt;/style&gt;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&lt;/head&gt;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56210" y="1002954"/>
            <a:ext cx="2434273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2400" dirty="0"/>
              <a:t> ex7-6.html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5809324" y="1781499"/>
            <a:ext cx="5994749" cy="467749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216000" rIns="216000" bIns="216000" rtlCol="0" anchor="t" anchorCtr="0"/>
          <a:lstStyle/>
          <a:p>
            <a:r>
              <a:rPr lang="en-US" altLang="ko-KR" sz="2000" dirty="0">
                <a:solidFill>
                  <a:schemeClr val="tx1"/>
                </a:solidFill>
              </a:rPr>
              <a:t>&lt;body&gt;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&lt;h3&gt;</a:t>
            </a:r>
            <a:r>
              <a:rPr lang="ko-KR" altLang="en-US" sz="2000" dirty="0" err="1">
                <a:solidFill>
                  <a:schemeClr val="tx1"/>
                </a:solidFill>
              </a:rPr>
              <a:t>곤충관</a:t>
            </a:r>
            <a:r>
              <a:rPr lang="ko-KR" altLang="en-US" sz="2000" dirty="0">
                <a:solidFill>
                  <a:schemeClr val="tx1"/>
                </a:solidFill>
              </a:rPr>
              <a:t> 체험 프로그램</a:t>
            </a:r>
            <a:r>
              <a:rPr lang="en-US" altLang="ko-KR" sz="2000" dirty="0">
                <a:solidFill>
                  <a:schemeClr val="tx1"/>
                </a:solidFill>
              </a:rPr>
              <a:t>&lt;/h3&gt;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&lt;p&gt;</a:t>
            </a:r>
            <a:r>
              <a:rPr lang="ko-KR" altLang="en-US" sz="2000" dirty="0">
                <a:solidFill>
                  <a:schemeClr val="tx1"/>
                </a:solidFill>
              </a:rPr>
              <a:t>서울대공원에서 한겨울에 나비와 함께하세요</a:t>
            </a:r>
            <a:r>
              <a:rPr lang="en-US" altLang="ko-KR" sz="2000" dirty="0">
                <a:solidFill>
                  <a:schemeClr val="tx1"/>
                </a:solidFill>
              </a:rPr>
              <a:t>. </a:t>
            </a:r>
            <a:r>
              <a:rPr lang="ko-KR" altLang="en-US" sz="2000" dirty="0">
                <a:solidFill>
                  <a:schemeClr val="tx1"/>
                </a:solidFill>
              </a:rPr>
              <a:t>흰나비 등 나비 </a:t>
            </a:r>
            <a:r>
              <a:rPr lang="en-US" altLang="ko-KR" sz="2000" dirty="0">
                <a:solidFill>
                  <a:schemeClr val="tx1"/>
                </a:solidFill>
              </a:rPr>
              <a:t>1,000</a:t>
            </a:r>
            <a:r>
              <a:rPr lang="ko-KR" altLang="en-US" sz="2000" dirty="0">
                <a:solidFill>
                  <a:schemeClr val="tx1"/>
                </a:solidFill>
              </a:rPr>
              <a:t>여 마리와 나비 번데기를 </a:t>
            </a:r>
            <a:r>
              <a:rPr lang="ko-KR" altLang="en-US" sz="2000" dirty="0" err="1">
                <a:solidFill>
                  <a:schemeClr val="tx1"/>
                </a:solidFill>
              </a:rPr>
              <a:t>곤충관</a:t>
            </a:r>
            <a:r>
              <a:rPr lang="ko-KR" altLang="en-US" sz="2000" dirty="0">
                <a:solidFill>
                  <a:schemeClr val="tx1"/>
                </a:solidFill>
              </a:rPr>
              <a:t> 내 유리 온실에 설치된 나비 전시장에서 만나보실 수 있습니다</a:t>
            </a:r>
            <a:r>
              <a:rPr lang="en-US" altLang="ko-KR" sz="2000" dirty="0">
                <a:solidFill>
                  <a:schemeClr val="tx1"/>
                </a:solidFill>
              </a:rPr>
              <a:t>.&lt;/p&gt;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</a:t>
            </a:r>
            <a:r>
              <a:rPr lang="en-US" altLang="ko-KR" sz="2000" dirty="0" err="1">
                <a:solidFill>
                  <a:schemeClr val="tx1"/>
                </a:solidFill>
              </a:rPr>
              <a:t>ul</a:t>
            </a:r>
            <a:r>
              <a:rPr lang="en-US" altLang="ko-KR" sz="2000" dirty="0">
                <a:solidFill>
                  <a:schemeClr val="tx1"/>
                </a:solidFill>
              </a:rPr>
              <a:t>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&lt;li&gt;</a:t>
            </a:r>
            <a:r>
              <a:rPr lang="ko-KR" altLang="en-US" sz="2000" dirty="0">
                <a:solidFill>
                  <a:schemeClr val="tx1"/>
                </a:solidFill>
              </a:rPr>
              <a:t>기  간 </a:t>
            </a:r>
            <a:r>
              <a:rPr lang="en-US" altLang="ko-KR" sz="2000" dirty="0">
                <a:solidFill>
                  <a:schemeClr val="tx1"/>
                </a:solidFill>
              </a:rPr>
              <a:t>: 2023.12.21.(</a:t>
            </a:r>
            <a:r>
              <a:rPr lang="ko-KR" altLang="en-US" sz="2000" dirty="0">
                <a:solidFill>
                  <a:schemeClr val="tx1"/>
                </a:solidFill>
              </a:rPr>
              <a:t>토</a:t>
            </a:r>
            <a:r>
              <a:rPr lang="en-US" altLang="ko-KR" sz="2000" dirty="0">
                <a:solidFill>
                  <a:schemeClr val="tx1"/>
                </a:solidFill>
              </a:rPr>
              <a:t>) ~ 12.25.(</a:t>
            </a:r>
            <a:r>
              <a:rPr lang="ko-KR" altLang="en-US" sz="2000" dirty="0">
                <a:solidFill>
                  <a:schemeClr val="tx1"/>
                </a:solidFill>
              </a:rPr>
              <a:t>수</a:t>
            </a:r>
            <a:r>
              <a:rPr lang="en-US" altLang="ko-KR" sz="2000" dirty="0">
                <a:solidFill>
                  <a:schemeClr val="tx1"/>
                </a:solidFill>
              </a:rPr>
              <a:t>)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                5</a:t>
            </a:r>
            <a:r>
              <a:rPr lang="ko-KR" altLang="en-US" sz="2000" dirty="0">
                <a:solidFill>
                  <a:schemeClr val="tx1"/>
                </a:solidFill>
              </a:rPr>
              <a:t>일간</a:t>
            </a:r>
            <a:r>
              <a:rPr lang="en-US" altLang="ko-KR" sz="2000" dirty="0">
                <a:solidFill>
                  <a:schemeClr val="tx1"/>
                </a:solidFill>
              </a:rPr>
              <a:t>&lt;/li&gt;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&lt;li&gt;</a:t>
            </a:r>
            <a:r>
              <a:rPr lang="ko-KR" altLang="en-US" sz="2000" dirty="0">
                <a:solidFill>
                  <a:schemeClr val="tx1"/>
                </a:solidFill>
              </a:rPr>
              <a:t>장  소 </a:t>
            </a:r>
            <a:r>
              <a:rPr lang="en-US" altLang="ko-KR" sz="2000" dirty="0">
                <a:solidFill>
                  <a:schemeClr val="tx1"/>
                </a:solidFill>
              </a:rPr>
              <a:t>: </a:t>
            </a:r>
            <a:r>
              <a:rPr lang="ko-KR" altLang="en-US" sz="2000" dirty="0" err="1">
                <a:solidFill>
                  <a:schemeClr val="tx1"/>
                </a:solidFill>
              </a:rPr>
              <a:t>곤충관내</a:t>
            </a:r>
            <a:r>
              <a:rPr lang="ko-KR" altLang="en-US" sz="2000" dirty="0">
                <a:solidFill>
                  <a:schemeClr val="tx1"/>
                </a:solidFill>
              </a:rPr>
              <a:t> </a:t>
            </a:r>
            <a:r>
              <a:rPr lang="ko-KR" altLang="en-US" sz="2000" dirty="0" err="1">
                <a:solidFill>
                  <a:schemeClr val="tx1"/>
                </a:solidFill>
              </a:rPr>
              <a:t>특별전시장</a:t>
            </a:r>
            <a:r>
              <a:rPr lang="en-US" altLang="ko-KR" sz="2000" dirty="0">
                <a:solidFill>
                  <a:schemeClr val="tx1"/>
                </a:solidFill>
              </a:rPr>
              <a:t>&lt;/li&gt;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&lt;li&gt;</a:t>
            </a:r>
            <a:r>
              <a:rPr lang="ko-KR" altLang="en-US" sz="2000" dirty="0">
                <a:solidFill>
                  <a:schemeClr val="tx1"/>
                </a:solidFill>
              </a:rPr>
              <a:t>대  상 </a:t>
            </a:r>
            <a:r>
              <a:rPr lang="en-US" altLang="ko-KR" sz="2000" dirty="0">
                <a:solidFill>
                  <a:schemeClr val="tx1"/>
                </a:solidFill>
              </a:rPr>
              <a:t>: </a:t>
            </a:r>
            <a:r>
              <a:rPr lang="ko-KR" altLang="en-US" sz="2000" dirty="0">
                <a:solidFill>
                  <a:schemeClr val="tx1"/>
                </a:solidFill>
              </a:rPr>
              <a:t>동물원 관람객 누구나</a:t>
            </a:r>
            <a:r>
              <a:rPr lang="en-US" altLang="ko-KR" sz="2000" dirty="0">
                <a:solidFill>
                  <a:schemeClr val="tx1"/>
                </a:solidFill>
              </a:rPr>
              <a:t>&lt;/li&gt;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&lt;/</a:t>
            </a:r>
            <a:r>
              <a:rPr lang="en-US" altLang="ko-KR" sz="2000" dirty="0" err="1">
                <a:solidFill>
                  <a:schemeClr val="tx1"/>
                </a:solidFill>
              </a:rPr>
              <a:t>ul</a:t>
            </a:r>
            <a:r>
              <a:rPr lang="en-US" altLang="ko-KR" sz="2000" dirty="0">
                <a:solidFill>
                  <a:schemeClr val="tx1"/>
                </a:solidFill>
              </a:rPr>
              <a:t>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&lt;/body&gt;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&lt;/html&gt;	</a:t>
            </a:r>
          </a:p>
        </p:txBody>
      </p:sp>
    </p:spTree>
    <p:extLst>
      <p:ext uri="{BB962C8B-B14F-4D97-AF65-F5344CB8AC3E}">
        <p14:creationId xmlns:p14="http://schemas.microsoft.com/office/powerpoint/2010/main" val="37953236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/>
        </p:nvCxnSpPr>
        <p:spPr>
          <a:xfrm>
            <a:off x="0" y="972589"/>
            <a:ext cx="12192000" cy="0"/>
          </a:xfrm>
          <a:prstGeom prst="line">
            <a:avLst/>
          </a:prstGeom>
          <a:ln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10438015" y="914400"/>
            <a:ext cx="1753985" cy="74815"/>
          </a:xfrm>
          <a:prstGeom prst="rect">
            <a:avLst/>
          </a:prstGeom>
          <a:solidFill>
            <a:srgbClr val="FF0D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773083" y="266007"/>
            <a:ext cx="62248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ex2-2.html</a:t>
            </a:r>
            <a:r>
              <a:rPr lang="ko-KR" altLang="en-US" sz="3200" dirty="0"/>
              <a:t>의 실행 결과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4609" y="2368226"/>
            <a:ext cx="6362700" cy="245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70181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/>
        </p:nvCxnSpPr>
        <p:spPr>
          <a:xfrm>
            <a:off x="0" y="972589"/>
            <a:ext cx="12192000" cy="0"/>
          </a:xfrm>
          <a:prstGeom prst="line">
            <a:avLst/>
          </a:prstGeom>
          <a:ln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10438015" y="914400"/>
            <a:ext cx="1753985" cy="74815"/>
          </a:xfrm>
          <a:prstGeom prst="rect">
            <a:avLst/>
          </a:prstGeom>
          <a:solidFill>
            <a:srgbClr val="FF0D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773083" y="266007"/>
            <a:ext cx="62248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ex7-6.html</a:t>
            </a:r>
            <a:r>
              <a:rPr lang="ko-KR" altLang="en-US" sz="3200" dirty="0"/>
              <a:t>의 실행 결과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0862" y="2326957"/>
            <a:ext cx="6010275" cy="275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559714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/>
        </p:nvCxnSpPr>
        <p:spPr>
          <a:xfrm>
            <a:off x="0" y="972589"/>
            <a:ext cx="12192000" cy="0"/>
          </a:xfrm>
          <a:prstGeom prst="line">
            <a:avLst/>
          </a:prstGeom>
          <a:ln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10438015" y="914400"/>
            <a:ext cx="1753985" cy="74815"/>
          </a:xfrm>
          <a:prstGeom prst="rect">
            <a:avLst/>
          </a:prstGeom>
          <a:solidFill>
            <a:srgbClr val="FF0D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773083" y="266007"/>
            <a:ext cx="62248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list-style-type </a:t>
            </a:r>
            <a:r>
              <a:rPr lang="ko-KR" altLang="en-US" sz="3200" dirty="0"/>
              <a:t>속성</a:t>
            </a:r>
          </a:p>
        </p:txBody>
      </p:sp>
      <p:graphicFrame>
        <p:nvGraphicFramePr>
          <p:cNvPr id="6" name="개체 5"/>
          <p:cNvGraphicFramePr>
            <a:graphicFrameLocks noChangeAspect="1"/>
          </p:cNvGraphicFramePr>
          <p:nvPr/>
        </p:nvGraphicFramePr>
        <p:xfrm>
          <a:off x="2604293" y="2463598"/>
          <a:ext cx="6983413" cy="2692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2" imgW="6984000" imgH="2691720" progId="Photoshop.Image.13">
                  <p:embed/>
                </p:oleObj>
              </mc:Choice>
              <mc:Fallback>
                <p:oleObj name="Image" r:id="rId2" imgW="6984000" imgH="2691720" progId="Photoshop.Image.13">
                  <p:embed/>
                  <p:pic>
                    <p:nvPicPr>
                      <p:cNvPr id="6" name="개체 5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604293" y="2463598"/>
                        <a:ext cx="6983413" cy="2692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22668459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/>
        </p:nvCxnSpPr>
        <p:spPr>
          <a:xfrm>
            <a:off x="0" y="972589"/>
            <a:ext cx="12192000" cy="0"/>
          </a:xfrm>
          <a:prstGeom prst="line">
            <a:avLst/>
          </a:prstGeom>
          <a:ln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10438015" y="914400"/>
            <a:ext cx="1753985" cy="74815"/>
          </a:xfrm>
          <a:prstGeom prst="rect">
            <a:avLst/>
          </a:prstGeom>
          <a:solidFill>
            <a:srgbClr val="FF0D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773083" y="232756"/>
            <a:ext cx="79883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목록 글 머리 이미지 삽입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946378" y="1781499"/>
            <a:ext cx="4456895" cy="467749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216000" rIns="216000" bIns="216000" rtlCol="0" anchor="t" anchorCtr="0"/>
          <a:lstStyle/>
          <a:p>
            <a:r>
              <a:rPr lang="en-US" altLang="ko-KR" sz="2000" dirty="0">
                <a:solidFill>
                  <a:schemeClr val="tx1"/>
                </a:solidFill>
              </a:rPr>
              <a:t>&lt;!DOCTYPE html&gt;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&lt;html&gt;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&lt;head&gt;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&lt;meta charset="utf-8"&gt;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&lt;style&gt;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li {  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list-style-image: 	</a:t>
            </a:r>
            <a:r>
              <a:rPr lang="en-US" altLang="ko-KR" sz="2000" dirty="0" err="1">
                <a:solidFill>
                  <a:schemeClr val="tx1"/>
                </a:solidFill>
              </a:rPr>
              <a:t>url</a:t>
            </a:r>
            <a:r>
              <a:rPr lang="en-US" altLang="ko-KR" sz="2000" dirty="0">
                <a:solidFill>
                  <a:schemeClr val="tx1"/>
                </a:solidFill>
              </a:rPr>
              <a:t>("./</a:t>
            </a:r>
            <a:r>
              <a:rPr lang="en-US" altLang="ko-KR" sz="2000" dirty="0" err="1">
                <a:solidFill>
                  <a:schemeClr val="tx1"/>
                </a:solidFill>
              </a:rPr>
              <a:t>img</a:t>
            </a:r>
            <a:r>
              <a:rPr lang="en-US" altLang="ko-KR" sz="2000" dirty="0">
                <a:solidFill>
                  <a:schemeClr val="tx1"/>
                </a:solidFill>
              </a:rPr>
              <a:t>/icon.png"); 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}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&lt;/style&gt;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&lt;/head&gt;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56210" y="1002954"/>
            <a:ext cx="2434273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2400" dirty="0"/>
              <a:t> ex7-7.html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5809324" y="1781499"/>
            <a:ext cx="5994749" cy="467749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216000" rIns="216000" bIns="216000" rtlCol="0" anchor="t" anchorCtr="0"/>
          <a:lstStyle/>
          <a:p>
            <a:r>
              <a:rPr lang="en-US" altLang="ko-KR" sz="2000" dirty="0">
                <a:solidFill>
                  <a:schemeClr val="tx1"/>
                </a:solidFill>
              </a:rPr>
              <a:t>&lt;body&gt;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&lt;h3&gt;</a:t>
            </a:r>
            <a:r>
              <a:rPr lang="ko-KR" altLang="en-US" sz="2000" dirty="0" err="1">
                <a:solidFill>
                  <a:schemeClr val="tx1"/>
                </a:solidFill>
              </a:rPr>
              <a:t>곤충관</a:t>
            </a:r>
            <a:r>
              <a:rPr lang="ko-KR" altLang="en-US" sz="2000" dirty="0">
                <a:solidFill>
                  <a:schemeClr val="tx1"/>
                </a:solidFill>
              </a:rPr>
              <a:t> 체험 프로그램</a:t>
            </a:r>
            <a:r>
              <a:rPr lang="en-US" altLang="ko-KR" sz="2000" dirty="0">
                <a:solidFill>
                  <a:schemeClr val="tx1"/>
                </a:solidFill>
              </a:rPr>
              <a:t>&lt;/h3&gt;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&lt;p&gt;</a:t>
            </a:r>
            <a:r>
              <a:rPr lang="ko-KR" altLang="en-US" sz="2000" dirty="0">
                <a:solidFill>
                  <a:schemeClr val="tx1"/>
                </a:solidFill>
              </a:rPr>
              <a:t>서울대공원에서 한겨울에 나비와 함께하세요</a:t>
            </a:r>
            <a:r>
              <a:rPr lang="en-US" altLang="ko-KR" sz="2000" dirty="0">
                <a:solidFill>
                  <a:schemeClr val="tx1"/>
                </a:solidFill>
              </a:rPr>
              <a:t>. </a:t>
            </a:r>
            <a:r>
              <a:rPr lang="ko-KR" altLang="en-US" sz="2000" dirty="0">
                <a:solidFill>
                  <a:schemeClr val="tx1"/>
                </a:solidFill>
              </a:rPr>
              <a:t>흰나비 등 나비 </a:t>
            </a:r>
            <a:r>
              <a:rPr lang="en-US" altLang="ko-KR" sz="2000" dirty="0">
                <a:solidFill>
                  <a:schemeClr val="tx1"/>
                </a:solidFill>
              </a:rPr>
              <a:t>1,000</a:t>
            </a:r>
            <a:r>
              <a:rPr lang="ko-KR" altLang="en-US" sz="2000" dirty="0">
                <a:solidFill>
                  <a:schemeClr val="tx1"/>
                </a:solidFill>
              </a:rPr>
              <a:t>여 마리와 나비 번데기를 </a:t>
            </a:r>
            <a:r>
              <a:rPr lang="ko-KR" altLang="en-US" sz="2000" dirty="0" err="1">
                <a:solidFill>
                  <a:schemeClr val="tx1"/>
                </a:solidFill>
              </a:rPr>
              <a:t>곤충관</a:t>
            </a:r>
            <a:r>
              <a:rPr lang="ko-KR" altLang="en-US" sz="2000" dirty="0">
                <a:solidFill>
                  <a:schemeClr val="tx1"/>
                </a:solidFill>
              </a:rPr>
              <a:t> 내 유리 온실에 설치된 나비 전시장에서 만나보실 수 있습니다</a:t>
            </a:r>
            <a:r>
              <a:rPr lang="en-US" altLang="ko-KR" sz="2000" dirty="0">
                <a:solidFill>
                  <a:schemeClr val="tx1"/>
                </a:solidFill>
              </a:rPr>
              <a:t>.&lt;/p&gt;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</a:t>
            </a:r>
            <a:r>
              <a:rPr lang="en-US" altLang="ko-KR" sz="2000" dirty="0" err="1">
                <a:solidFill>
                  <a:schemeClr val="tx1"/>
                </a:solidFill>
              </a:rPr>
              <a:t>ul</a:t>
            </a:r>
            <a:r>
              <a:rPr lang="en-US" altLang="ko-KR" sz="2000" dirty="0">
                <a:solidFill>
                  <a:schemeClr val="tx1"/>
                </a:solidFill>
              </a:rPr>
              <a:t>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&lt;li&gt;</a:t>
            </a:r>
            <a:r>
              <a:rPr lang="ko-KR" altLang="en-US" sz="2000" dirty="0">
                <a:solidFill>
                  <a:schemeClr val="tx1"/>
                </a:solidFill>
              </a:rPr>
              <a:t>기  간 </a:t>
            </a:r>
            <a:r>
              <a:rPr lang="en-US" altLang="ko-KR" sz="2000" dirty="0">
                <a:solidFill>
                  <a:schemeClr val="tx1"/>
                </a:solidFill>
              </a:rPr>
              <a:t>: 2023.12.21.(</a:t>
            </a:r>
            <a:r>
              <a:rPr lang="ko-KR" altLang="en-US" sz="2000" dirty="0">
                <a:solidFill>
                  <a:schemeClr val="tx1"/>
                </a:solidFill>
              </a:rPr>
              <a:t>토</a:t>
            </a:r>
            <a:r>
              <a:rPr lang="en-US" altLang="ko-KR" sz="2000" dirty="0">
                <a:solidFill>
                  <a:schemeClr val="tx1"/>
                </a:solidFill>
              </a:rPr>
              <a:t>) ~ 12.25.(</a:t>
            </a:r>
            <a:r>
              <a:rPr lang="ko-KR" altLang="en-US" sz="2000" dirty="0">
                <a:solidFill>
                  <a:schemeClr val="tx1"/>
                </a:solidFill>
              </a:rPr>
              <a:t>수</a:t>
            </a:r>
            <a:r>
              <a:rPr lang="en-US" altLang="ko-KR" sz="2000" dirty="0">
                <a:solidFill>
                  <a:schemeClr val="tx1"/>
                </a:solidFill>
              </a:rPr>
              <a:t>)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                5</a:t>
            </a:r>
            <a:r>
              <a:rPr lang="ko-KR" altLang="en-US" sz="2000" dirty="0">
                <a:solidFill>
                  <a:schemeClr val="tx1"/>
                </a:solidFill>
              </a:rPr>
              <a:t>일간</a:t>
            </a:r>
            <a:r>
              <a:rPr lang="en-US" altLang="ko-KR" sz="2000" dirty="0">
                <a:solidFill>
                  <a:schemeClr val="tx1"/>
                </a:solidFill>
              </a:rPr>
              <a:t>&lt;/li&gt;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&lt;li&gt;</a:t>
            </a:r>
            <a:r>
              <a:rPr lang="ko-KR" altLang="en-US" sz="2000" dirty="0">
                <a:solidFill>
                  <a:schemeClr val="tx1"/>
                </a:solidFill>
              </a:rPr>
              <a:t>장  소 </a:t>
            </a:r>
            <a:r>
              <a:rPr lang="en-US" altLang="ko-KR" sz="2000" dirty="0">
                <a:solidFill>
                  <a:schemeClr val="tx1"/>
                </a:solidFill>
              </a:rPr>
              <a:t>: </a:t>
            </a:r>
            <a:r>
              <a:rPr lang="ko-KR" altLang="en-US" sz="2000" dirty="0" err="1">
                <a:solidFill>
                  <a:schemeClr val="tx1"/>
                </a:solidFill>
              </a:rPr>
              <a:t>곤충관내</a:t>
            </a:r>
            <a:r>
              <a:rPr lang="ko-KR" altLang="en-US" sz="2000" dirty="0">
                <a:solidFill>
                  <a:schemeClr val="tx1"/>
                </a:solidFill>
              </a:rPr>
              <a:t> </a:t>
            </a:r>
            <a:r>
              <a:rPr lang="ko-KR" altLang="en-US" sz="2000" dirty="0" err="1">
                <a:solidFill>
                  <a:schemeClr val="tx1"/>
                </a:solidFill>
              </a:rPr>
              <a:t>특별전시장</a:t>
            </a:r>
            <a:r>
              <a:rPr lang="en-US" altLang="ko-KR" sz="2000" dirty="0">
                <a:solidFill>
                  <a:schemeClr val="tx1"/>
                </a:solidFill>
              </a:rPr>
              <a:t>&lt;/li&gt;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&lt;li&gt;</a:t>
            </a:r>
            <a:r>
              <a:rPr lang="ko-KR" altLang="en-US" sz="2000" dirty="0">
                <a:solidFill>
                  <a:schemeClr val="tx1"/>
                </a:solidFill>
              </a:rPr>
              <a:t>대  상 </a:t>
            </a:r>
            <a:r>
              <a:rPr lang="en-US" altLang="ko-KR" sz="2000" dirty="0">
                <a:solidFill>
                  <a:schemeClr val="tx1"/>
                </a:solidFill>
              </a:rPr>
              <a:t>: </a:t>
            </a:r>
            <a:r>
              <a:rPr lang="ko-KR" altLang="en-US" sz="2000" dirty="0">
                <a:solidFill>
                  <a:schemeClr val="tx1"/>
                </a:solidFill>
              </a:rPr>
              <a:t>동물원 관람객 누구나</a:t>
            </a:r>
            <a:r>
              <a:rPr lang="en-US" altLang="ko-KR" sz="2000" dirty="0">
                <a:solidFill>
                  <a:schemeClr val="tx1"/>
                </a:solidFill>
              </a:rPr>
              <a:t>&lt;/li&gt;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&lt;/</a:t>
            </a:r>
            <a:r>
              <a:rPr lang="en-US" altLang="ko-KR" sz="2000" dirty="0" err="1">
                <a:solidFill>
                  <a:schemeClr val="tx1"/>
                </a:solidFill>
              </a:rPr>
              <a:t>ul</a:t>
            </a:r>
            <a:r>
              <a:rPr lang="en-US" altLang="ko-KR" sz="2000" dirty="0">
                <a:solidFill>
                  <a:schemeClr val="tx1"/>
                </a:solidFill>
              </a:rPr>
              <a:t>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&lt;/body&gt;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&lt;/html&gt;	</a:t>
            </a:r>
          </a:p>
        </p:txBody>
      </p:sp>
    </p:spTree>
    <p:extLst>
      <p:ext uri="{BB962C8B-B14F-4D97-AF65-F5344CB8AC3E}">
        <p14:creationId xmlns:p14="http://schemas.microsoft.com/office/powerpoint/2010/main" val="1215246845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/>
        </p:nvCxnSpPr>
        <p:spPr>
          <a:xfrm>
            <a:off x="0" y="972589"/>
            <a:ext cx="12192000" cy="0"/>
          </a:xfrm>
          <a:prstGeom prst="line">
            <a:avLst/>
          </a:prstGeom>
          <a:ln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10438015" y="914400"/>
            <a:ext cx="1753985" cy="74815"/>
          </a:xfrm>
          <a:prstGeom prst="rect">
            <a:avLst/>
          </a:prstGeom>
          <a:solidFill>
            <a:srgbClr val="FF0D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773083" y="266007"/>
            <a:ext cx="62248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ex7-7.html</a:t>
            </a:r>
            <a:r>
              <a:rPr lang="ko-KR" altLang="en-US" sz="3200" dirty="0"/>
              <a:t>의 실행 결과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0862" y="2052637"/>
            <a:ext cx="6010275" cy="275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513476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/>
        </p:nvCxnSpPr>
        <p:spPr>
          <a:xfrm>
            <a:off x="0" y="972589"/>
            <a:ext cx="12192000" cy="0"/>
          </a:xfrm>
          <a:prstGeom prst="line">
            <a:avLst/>
          </a:prstGeom>
          <a:ln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10438015" y="914400"/>
            <a:ext cx="1753985" cy="74815"/>
          </a:xfrm>
          <a:prstGeom prst="rect">
            <a:avLst/>
          </a:prstGeom>
          <a:solidFill>
            <a:srgbClr val="FF0D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773083" y="232756"/>
            <a:ext cx="79883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수평 목록 만들기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946378" y="1619401"/>
            <a:ext cx="5022160" cy="50016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216000" rIns="216000" bIns="216000" rtlCol="0" anchor="t" anchorCtr="0"/>
          <a:lstStyle/>
          <a:p>
            <a:r>
              <a:rPr lang="en-US" altLang="ko-KR" sz="2000" dirty="0">
                <a:solidFill>
                  <a:schemeClr val="tx1"/>
                </a:solidFill>
              </a:rPr>
              <a:t>&lt;!DOCTYPE html&gt;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&lt;html&gt;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&lt;head&gt;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&lt;meta charset="utf-8"&gt;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&lt;style&gt;</a:t>
            </a:r>
          </a:p>
          <a:p>
            <a:r>
              <a:rPr lang="en-US" altLang="ko-KR" sz="2000" dirty="0" err="1">
                <a:solidFill>
                  <a:schemeClr val="tx1"/>
                </a:solidFill>
              </a:rPr>
              <a:t>ul</a:t>
            </a:r>
            <a:r>
              <a:rPr lang="en-US" altLang="ko-KR" sz="2000" dirty="0">
                <a:solidFill>
                  <a:schemeClr val="tx1"/>
                </a:solidFill>
              </a:rPr>
              <a:t> {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background-color: green;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padding: 10px;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text-align: center;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color: white;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}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li {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display: inline;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margin-left: 20px;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}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56210" y="1002954"/>
            <a:ext cx="2434273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2400" dirty="0"/>
              <a:t> ex7-8.html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6334298" y="1619401"/>
            <a:ext cx="5469775" cy="50016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216000" rIns="216000" bIns="216000" rtlCol="0" anchor="t" anchorCtr="0"/>
          <a:lstStyle/>
          <a:p>
            <a:r>
              <a:rPr lang="en-US" altLang="ko-KR" sz="2000" dirty="0">
                <a:solidFill>
                  <a:schemeClr val="tx1"/>
                </a:solidFill>
              </a:rPr>
              <a:t>a:link, a:visited, a:active {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color: white;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text-decoration: none;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}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a:hover {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color: orange;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text-decoration: underline;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}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&lt;/style&gt;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&lt;/head&gt;	</a:t>
            </a:r>
          </a:p>
        </p:txBody>
      </p:sp>
    </p:spTree>
    <p:extLst>
      <p:ext uri="{BB962C8B-B14F-4D97-AF65-F5344CB8AC3E}">
        <p14:creationId xmlns:p14="http://schemas.microsoft.com/office/powerpoint/2010/main" val="386825652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/>
        </p:nvCxnSpPr>
        <p:spPr>
          <a:xfrm>
            <a:off x="0" y="972589"/>
            <a:ext cx="12192000" cy="0"/>
          </a:xfrm>
          <a:prstGeom prst="line">
            <a:avLst/>
          </a:prstGeom>
          <a:ln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10438015" y="914400"/>
            <a:ext cx="1753985" cy="74815"/>
          </a:xfrm>
          <a:prstGeom prst="rect">
            <a:avLst/>
          </a:prstGeom>
          <a:solidFill>
            <a:srgbClr val="FF0D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946378" y="1619401"/>
            <a:ext cx="10259178" cy="47730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216000" rIns="216000" bIns="216000" rtlCol="0" anchor="t" anchorCtr="0"/>
          <a:lstStyle/>
          <a:p>
            <a:r>
              <a:rPr lang="en-US" altLang="ko-KR" sz="2000" dirty="0">
                <a:solidFill>
                  <a:schemeClr val="tx1"/>
                </a:solidFill>
              </a:rPr>
              <a:t>&lt;body&gt;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&lt;h3&gt;</a:t>
            </a:r>
            <a:r>
              <a:rPr lang="ko-KR" altLang="en-US" sz="2000" dirty="0">
                <a:solidFill>
                  <a:schemeClr val="tx1"/>
                </a:solidFill>
              </a:rPr>
              <a:t>수평 방향의 목록 만들기</a:t>
            </a:r>
            <a:r>
              <a:rPr lang="en-US" altLang="ko-KR" sz="2000" dirty="0">
                <a:solidFill>
                  <a:schemeClr val="tx1"/>
                </a:solidFill>
              </a:rPr>
              <a:t>&lt;/h3&gt;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&lt;</a:t>
            </a:r>
            <a:r>
              <a:rPr lang="en-US" altLang="ko-KR" sz="2000" dirty="0" err="1">
                <a:solidFill>
                  <a:schemeClr val="tx1"/>
                </a:solidFill>
              </a:rPr>
              <a:t>ul</a:t>
            </a:r>
            <a:r>
              <a:rPr lang="en-US" altLang="ko-KR" sz="2000" dirty="0">
                <a:solidFill>
                  <a:schemeClr val="tx1"/>
                </a:solidFill>
              </a:rPr>
              <a:t>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&lt;li&gt;&lt;a </a:t>
            </a:r>
            <a:r>
              <a:rPr lang="en-US" altLang="ko-KR" sz="2000" dirty="0" err="1">
                <a:solidFill>
                  <a:schemeClr val="tx1"/>
                </a:solidFill>
              </a:rPr>
              <a:t>href</a:t>
            </a:r>
            <a:r>
              <a:rPr lang="en-US" altLang="ko-KR" sz="2000" dirty="0">
                <a:solidFill>
                  <a:schemeClr val="tx1"/>
                </a:solidFill>
              </a:rPr>
              <a:t>="#"&gt;</a:t>
            </a:r>
            <a:r>
              <a:rPr lang="ko-KR" altLang="en-US" sz="2000" dirty="0">
                <a:solidFill>
                  <a:schemeClr val="tx1"/>
                </a:solidFill>
              </a:rPr>
              <a:t>회사 소개</a:t>
            </a:r>
            <a:r>
              <a:rPr lang="en-US" altLang="ko-KR" sz="2000" dirty="0">
                <a:solidFill>
                  <a:schemeClr val="tx1"/>
                </a:solidFill>
              </a:rPr>
              <a:t>&lt;/a&gt;&lt;/li&gt;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&lt;li&gt;|&lt;/li&gt;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&lt;li&gt;&lt;a </a:t>
            </a:r>
            <a:r>
              <a:rPr lang="en-US" altLang="ko-KR" sz="2000" dirty="0" err="1">
                <a:solidFill>
                  <a:schemeClr val="tx1"/>
                </a:solidFill>
              </a:rPr>
              <a:t>href</a:t>
            </a:r>
            <a:r>
              <a:rPr lang="en-US" altLang="ko-KR" sz="2000" dirty="0">
                <a:solidFill>
                  <a:schemeClr val="tx1"/>
                </a:solidFill>
              </a:rPr>
              <a:t>="#"&gt;</a:t>
            </a:r>
            <a:r>
              <a:rPr lang="ko-KR" altLang="en-US" sz="2000" dirty="0">
                <a:solidFill>
                  <a:schemeClr val="tx1"/>
                </a:solidFill>
              </a:rPr>
              <a:t>제품 소개</a:t>
            </a:r>
            <a:r>
              <a:rPr lang="en-US" altLang="ko-KR" sz="2000" dirty="0">
                <a:solidFill>
                  <a:schemeClr val="tx1"/>
                </a:solidFill>
              </a:rPr>
              <a:t>&lt;/a&gt;&lt;/li&gt;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&lt;li&gt;|&lt;/li&gt;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&lt;li&gt;&lt;a </a:t>
            </a:r>
            <a:r>
              <a:rPr lang="en-US" altLang="ko-KR" sz="2000" dirty="0" err="1">
                <a:solidFill>
                  <a:schemeClr val="tx1"/>
                </a:solidFill>
              </a:rPr>
              <a:t>href</a:t>
            </a:r>
            <a:r>
              <a:rPr lang="en-US" altLang="ko-KR" sz="2000" dirty="0">
                <a:solidFill>
                  <a:schemeClr val="tx1"/>
                </a:solidFill>
              </a:rPr>
              <a:t>="#"&gt;</a:t>
            </a:r>
            <a:r>
              <a:rPr lang="ko-KR" altLang="en-US" sz="2000" dirty="0">
                <a:solidFill>
                  <a:schemeClr val="tx1"/>
                </a:solidFill>
              </a:rPr>
              <a:t>고객 센터</a:t>
            </a:r>
            <a:r>
              <a:rPr lang="en-US" altLang="ko-KR" sz="2000" dirty="0">
                <a:solidFill>
                  <a:schemeClr val="tx1"/>
                </a:solidFill>
              </a:rPr>
              <a:t>&lt;/a&gt;&lt;/li&gt;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&lt;li&gt;|&lt;/li&gt;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&lt;li&gt;&lt;a </a:t>
            </a:r>
            <a:r>
              <a:rPr lang="en-US" altLang="ko-KR" sz="2000" dirty="0" err="1">
                <a:solidFill>
                  <a:schemeClr val="tx1"/>
                </a:solidFill>
              </a:rPr>
              <a:t>href</a:t>
            </a:r>
            <a:r>
              <a:rPr lang="en-US" altLang="ko-KR" sz="2000" dirty="0">
                <a:solidFill>
                  <a:schemeClr val="tx1"/>
                </a:solidFill>
              </a:rPr>
              <a:t>="#"&gt;</a:t>
            </a:r>
            <a:r>
              <a:rPr lang="ko-KR" altLang="en-US" sz="2000" dirty="0">
                <a:solidFill>
                  <a:schemeClr val="tx1"/>
                </a:solidFill>
              </a:rPr>
              <a:t>찾아 오시는 길</a:t>
            </a:r>
            <a:r>
              <a:rPr lang="en-US" altLang="ko-KR" sz="2000" dirty="0">
                <a:solidFill>
                  <a:schemeClr val="tx1"/>
                </a:solidFill>
              </a:rPr>
              <a:t>&lt;/a&gt;&lt;/li&gt;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&lt;/</a:t>
            </a:r>
            <a:r>
              <a:rPr lang="en-US" altLang="ko-KR" sz="2000" dirty="0" err="1">
                <a:solidFill>
                  <a:schemeClr val="tx1"/>
                </a:solidFill>
              </a:rPr>
              <a:t>ul</a:t>
            </a:r>
            <a:r>
              <a:rPr lang="en-US" altLang="ko-KR" sz="2000" dirty="0">
                <a:solidFill>
                  <a:schemeClr val="tx1"/>
                </a:solidFill>
              </a:rPr>
              <a:t>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&lt;/body&gt;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&lt;/html&gt;</a:t>
            </a:r>
          </a:p>
        </p:txBody>
      </p:sp>
    </p:spTree>
    <p:extLst>
      <p:ext uri="{BB962C8B-B14F-4D97-AF65-F5344CB8AC3E}">
        <p14:creationId xmlns:p14="http://schemas.microsoft.com/office/powerpoint/2010/main" val="3777579852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/>
        </p:nvCxnSpPr>
        <p:spPr>
          <a:xfrm>
            <a:off x="0" y="972589"/>
            <a:ext cx="12192000" cy="0"/>
          </a:xfrm>
          <a:prstGeom prst="line">
            <a:avLst/>
          </a:prstGeom>
          <a:ln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10438015" y="914400"/>
            <a:ext cx="1753985" cy="74815"/>
          </a:xfrm>
          <a:prstGeom prst="rect">
            <a:avLst/>
          </a:prstGeom>
          <a:solidFill>
            <a:srgbClr val="FF0D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773083" y="266007"/>
            <a:ext cx="62248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ex7-8.html</a:t>
            </a:r>
            <a:r>
              <a:rPr lang="ko-KR" altLang="en-US" sz="3200" dirty="0"/>
              <a:t>의 실행 결과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0862" y="2635308"/>
            <a:ext cx="6010275" cy="215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744554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/>
        </p:nvCxnSpPr>
        <p:spPr>
          <a:xfrm>
            <a:off x="0" y="972589"/>
            <a:ext cx="12192000" cy="0"/>
          </a:xfrm>
          <a:prstGeom prst="line">
            <a:avLst/>
          </a:prstGeom>
          <a:ln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10438015" y="914400"/>
            <a:ext cx="1753985" cy="74815"/>
          </a:xfrm>
          <a:prstGeom prst="rect">
            <a:avLst/>
          </a:prstGeom>
          <a:solidFill>
            <a:srgbClr val="FF0D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773083" y="232756"/>
            <a:ext cx="79883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로그인 폼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946377" y="1619401"/>
            <a:ext cx="10267491" cy="50016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216000" rIns="216000" bIns="216000" rtlCol="0" anchor="t" anchorCtr="0"/>
          <a:lstStyle/>
          <a:p>
            <a:r>
              <a:rPr lang="en-US" altLang="ko-KR" sz="2000" dirty="0">
                <a:solidFill>
                  <a:schemeClr val="tx1"/>
                </a:solidFill>
              </a:rPr>
              <a:t>&lt;!DOCTYPE html&gt;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&lt;html&gt;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&lt;head&gt;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&lt;meta charset="utf-8"&gt;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&lt;style&gt;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#col1 {	width: 80px;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}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input {	width: 150px;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height: 25px;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}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button { padding: 22px </a:t>
            </a:r>
            <a:r>
              <a:rPr lang="en-US" altLang="ko-KR" sz="2000" dirty="0" err="1">
                <a:solidFill>
                  <a:schemeClr val="tx1"/>
                </a:solidFill>
              </a:rPr>
              <a:t>22px</a:t>
            </a:r>
            <a:r>
              <a:rPr lang="en-US" altLang="ko-KR" sz="2000" dirty="0">
                <a:solidFill>
                  <a:schemeClr val="tx1"/>
                </a:solidFill>
              </a:rPr>
              <a:t>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 margin-left: 3px;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}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&lt;/style&gt;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&lt;/head&gt;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56210" y="1002954"/>
            <a:ext cx="2434273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2400" dirty="0"/>
              <a:t> ex7-9.html</a:t>
            </a:r>
          </a:p>
        </p:txBody>
      </p:sp>
    </p:spTree>
    <p:extLst>
      <p:ext uri="{BB962C8B-B14F-4D97-AF65-F5344CB8AC3E}">
        <p14:creationId xmlns:p14="http://schemas.microsoft.com/office/powerpoint/2010/main" val="1421253622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/>
        </p:nvCxnSpPr>
        <p:spPr>
          <a:xfrm>
            <a:off x="0" y="972589"/>
            <a:ext cx="12192000" cy="0"/>
          </a:xfrm>
          <a:prstGeom prst="line">
            <a:avLst/>
          </a:prstGeom>
          <a:ln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10438015" y="914400"/>
            <a:ext cx="1753985" cy="74815"/>
          </a:xfrm>
          <a:prstGeom prst="rect">
            <a:avLst/>
          </a:prstGeom>
          <a:solidFill>
            <a:srgbClr val="FF0D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896501" y="1313411"/>
            <a:ext cx="10259178" cy="52702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216000" rIns="216000" bIns="216000" rtlCol="0" anchor="t" anchorCtr="0"/>
          <a:lstStyle/>
          <a:p>
            <a:r>
              <a:rPr lang="en-US" altLang="ko-KR" sz="2000" dirty="0">
                <a:solidFill>
                  <a:schemeClr val="tx1"/>
                </a:solidFill>
              </a:rPr>
              <a:t>&lt;body&gt;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&lt;h3&gt;</a:t>
            </a:r>
            <a:r>
              <a:rPr lang="ko-KR" altLang="en-US" sz="2000" dirty="0">
                <a:solidFill>
                  <a:schemeClr val="tx1"/>
                </a:solidFill>
              </a:rPr>
              <a:t>로그인 폼</a:t>
            </a:r>
            <a:r>
              <a:rPr lang="en-US" altLang="ko-KR" sz="2000" dirty="0">
                <a:solidFill>
                  <a:schemeClr val="tx1"/>
                </a:solidFill>
              </a:rPr>
              <a:t>&lt;/h3&gt;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&lt;form&gt;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    	&lt;table&gt;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    		&lt;</a:t>
            </a:r>
            <a:r>
              <a:rPr lang="en-US" altLang="ko-KR" sz="2000" dirty="0" err="1">
                <a:solidFill>
                  <a:schemeClr val="tx1"/>
                </a:solidFill>
              </a:rPr>
              <a:t>tr</a:t>
            </a:r>
            <a:r>
              <a:rPr lang="en-US" altLang="ko-KR" sz="2000" dirty="0">
                <a:solidFill>
                  <a:schemeClr val="tx1"/>
                </a:solidFill>
              </a:rPr>
              <a:t> 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       			&lt;td id="col1"&gt;</a:t>
            </a:r>
            <a:r>
              <a:rPr lang="ko-KR" altLang="en-US" sz="2000" dirty="0">
                <a:solidFill>
                  <a:schemeClr val="tx1"/>
                </a:solidFill>
              </a:rPr>
              <a:t>아이디</a:t>
            </a:r>
            <a:r>
              <a:rPr lang="en-US" altLang="ko-KR" sz="2000" dirty="0">
                <a:solidFill>
                  <a:schemeClr val="tx1"/>
                </a:solidFill>
              </a:rPr>
              <a:t>&lt;/td&gt;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        			&lt;td&gt;&lt;input type="text"&gt;&lt;/td&gt;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        			&lt;td </a:t>
            </a:r>
            <a:r>
              <a:rPr lang="en-US" altLang="ko-KR" sz="2000" dirty="0" err="1">
                <a:solidFill>
                  <a:schemeClr val="tx1"/>
                </a:solidFill>
              </a:rPr>
              <a:t>rowspan</a:t>
            </a:r>
            <a:r>
              <a:rPr lang="en-US" altLang="ko-KR" sz="2000" dirty="0">
                <a:solidFill>
                  <a:schemeClr val="tx1"/>
                </a:solidFill>
              </a:rPr>
              <a:t>="2"&gt;&lt;button&gt;</a:t>
            </a:r>
            <a:r>
              <a:rPr lang="ko-KR" altLang="en-US" sz="2000" dirty="0">
                <a:solidFill>
                  <a:schemeClr val="tx1"/>
                </a:solidFill>
              </a:rPr>
              <a:t>로그인</a:t>
            </a:r>
            <a:r>
              <a:rPr lang="en-US" altLang="ko-KR" sz="2000" dirty="0">
                <a:solidFill>
                  <a:schemeClr val="tx1"/>
                </a:solidFill>
              </a:rPr>
              <a:t>&lt;/button&gt;&lt;/td&gt;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    		&lt;/</a:t>
            </a:r>
            <a:r>
              <a:rPr lang="en-US" altLang="ko-KR" sz="2000" dirty="0" err="1">
                <a:solidFill>
                  <a:schemeClr val="tx1"/>
                </a:solidFill>
              </a:rPr>
              <a:t>tr</a:t>
            </a:r>
            <a:r>
              <a:rPr lang="en-US" altLang="ko-KR" sz="2000" dirty="0">
                <a:solidFill>
                  <a:schemeClr val="tx1"/>
                </a:solidFill>
              </a:rPr>
              <a:t>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    		&lt;</a:t>
            </a:r>
            <a:r>
              <a:rPr lang="en-US" altLang="ko-KR" sz="2000" dirty="0" err="1">
                <a:solidFill>
                  <a:schemeClr val="tx1"/>
                </a:solidFill>
              </a:rPr>
              <a:t>tr</a:t>
            </a:r>
            <a:r>
              <a:rPr lang="en-US" altLang="ko-KR" sz="2000" dirty="0">
                <a:solidFill>
                  <a:schemeClr val="tx1"/>
                </a:solidFill>
              </a:rPr>
              <a:t>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        			&lt;td&gt;</a:t>
            </a:r>
            <a:r>
              <a:rPr lang="ko-KR" altLang="en-US" sz="2000" dirty="0">
                <a:solidFill>
                  <a:schemeClr val="tx1"/>
                </a:solidFill>
              </a:rPr>
              <a:t>비밀번호</a:t>
            </a:r>
            <a:r>
              <a:rPr lang="en-US" altLang="ko-KR" sz="2000" dirty="0">
                <a:solidFill>
                  <a:schemeClr val="tx1"/>
                </a:solidFill>
              </a:rPr>
              <a:t>&lt;/td&gt;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        			&lt;td&gt;&lt;input type="password"&gt;&lt;/td&gt;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    		&lt;/</a:t>
            </a:r>
            <a:r>
              <a:rPr lang="en-US" altLang="ko-KR" sz="2000" dirty="0" err="1">
                <a:solidFill>
                  <a:schemeClr val="tx1"/>
                </a:solidFill>
              </a:rPr>
              <a:t>tr</a:t>
            </a:r>
            <a:r>
              <a:rPr lang="en-US" altLang="ko-KR" sz="2000" dirty="0">
                <a:solidFill>
                  <a:schemeClr val="tx1"/>
                </a:solidFill>
              </a:rPr>
              <a:t>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&lt;/table&gt;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&lt;/form&gt;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&lt;/body&gt;&lt;/html&gt;</a:t>
            </a:r>
          </a:p>
        </p:txBody>
      </p:sp>
    </p:spTree>
    <p:extLst>
      <p:ext uri="{BB962C8B-B14F-4D97-AF65-F5344CB8AC3E}">
        <p14:creationId xmlns:p14="http://schemas.microsoft.com/office/powerpoint/2010/main" val="503215501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/>
        </p:nvCxnSpPr>
        <p:spPr>
          <a:xfrm>
            <a:off x="0" y="972589"/>
            <a:ext cx="12192000" cy="0"/>
          </a:xfrm>
          <a:prstGeom prst="line">
            <a:avLst/>
          </a:prstGeom>
          <a:ln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10438015" y="914400"/>
            <a:ext cx="1753985" cy="74815"/>
          </a:xfrm>
          <a:prstGeom prst="rect">
            <a:avLst/>
          </a:prstGeom>
          <a:solidFill>
            <a:srgbClr val="FF0D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773083" y="266007"/>
            <a:ext cx="62248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ex7-9.html</a:t>
            </a:r>
            <a:r>
              <a:rPr lang="ko-KR" altLang="en-US" sz="3200" dirty="0"/>
              <a:t>의 실행 결과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2312" y="2555557"/>
            <a:ext cx="5667375" cy="229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1162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/>
        </p:nvCxnSpPr>
        <p:spPr>
          <a:xfrm>
            <a:off x="0" y="972589"/>
            <a:ext cx="12192000" cy="0"/>
          </a:xfrm>
          <a:prstGeom prst="line">
            <a:avLst/>
          </a:prstGeom>
          <a:ln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10438015" y="914400"/>
            <a:ext cx="1753985" cy="74815"/>
          </a:xfrm>
          <a:prstGeom prst="rect">
            <a:avLst/>
          </a:prstGeom>
          <a:solidFill>
            <a:srgbClr val="FF0D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773083" y="266007"/>
            <a:ext cx="79883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단락 </a:t>
            </a:r>
            <a:r>
              <a:rPr lang="en-US" altLang="ko-KR" sz="3200" dirty="0"/>
              <a:t>- &lt;p&gt;</a:t>
            </a:r>
            <a:endParaRPr lang="ko-KR" altLang="en-US" sz="3200" dirty="0"/>
          </a:p>
        </p:txBody>
      </p:sp>
      <p:sp>
        <p:nvSpPr>
          <p:cNvPr id="5" name="직사각형 4"/>
          <p:cNvSpPr/>
          <p:nvPr/>
        </p:nvSpPr>
        <p:spPr>
          <a:xfrm>
            <a:off x="1138335" y="1807796"/>
            <a:ext cx="9843795" cy="46279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216000" rIns="216000" bIns="216000" rtlCol="0" anchor="t" anchorCtr="0"/>
          <a:lstStyle/>
          <a:p>
            <a:pPr>
              <a:lnSpc>
                <a:spcPct val="110000"/>
              </a:lnSpc>
            </a:pPr>
            <a:r>
              <a:rPr lang="en-US" altLang="ko-KR" dirty="0">
                <a:solidFill>
                  <a:schemeClr val="tx1"/>
                </a:solidFill>
              </a:rPr>
              <a:t>&lt;!DOCTYPE html&gt;</a:t>
            </a:r>
          </a:p>
          <a:p>
            <a:pPr>
              <a:lnSpc>
                <a:spcPct val="110000"/>
              </a:lnSpc>
            </a:pPr>
            <a:r>
              <a:rPr lang="en-US" altLang="ko-KR" dirty="0">
                <a:solidFill>
                  <a:schemeClr val="tx1"/>
                </a:solidFill>
              </a:rPr>
              <a:t>&lt;html&gt;</a:t>
            </a:r>
          </a:p>
          <a:p>
            <a:pPr>
              <a:lnSpc>
                <a:spcPct val="110000"/>
              </a:lnSpc>
            </a:pPr>
            <a:r>
              <a:rPr lang="en-US" altLang="ko-KR" dirty="0">
                <a:solidFill>
                  <a:schemeClr val="tx1"/>
                </a:solidFill>
              </a:rPr>
              <a:t>&lt;head&gt;</a:t>
            </a:r>
          </a:p>
          <a:p>
            <a:pPr>
              <a:lnSpc>
                <a:spcPct val="110000"/>
              </a:lnSpc>
            </a:pPr>
            <a:r>
              <a:rPr lang="en-US" altLang="ko-KR" dirty="0">
                <a:solidFill>
                  <a:schemeClr val="tx1"/>
                </a:solidFill>
              </a:rPr>
              <a:t>&lt;meta charset="utf-8"&gt;</a:t>
            </a:r>
          </a:p>
          <a:p>
            <a:pPr>
              <a:lnSpc>
                <a:spcPct val="110000"/>
              </a:lnSpc>
            </a:pPr>
            <a:r>
              <a:rPr lang="en-US" altLang="ko-KR" dirty="0">
                <a:solidFill>
                  <a:schemeClr val="tx1"/>
                </a:solidFill>
              </a:rPr>
              <a:t>&lt;/head&gt;</a:t>
            </a:r>
          </a:p>
          <a:p>
            <a:pPr>
              <a:lnSpc>
                <a:spcPct val="110000"/>
              </a:lnSpc>
            </a:pPr>
            <a:r>
              <a:rPr lang="en-US" altLang="ko-KR" dirty="0">
                <a:solidFill>
                  <a:schemeClr val="tx1"/>
                </a:solidFill>
              </a:rPr>
              <a:t>&lt;body&gt;</a:t>
            </a:r>
          </a:p>
          <a:p>
            <a:pPr>
              <a:lnSpc>
                <a:spcPct val="110000"/>
              </a:lnSpc>
            </a:pPr>
            <a:r>
              <a:rPr lang="en-US" altLang="ko-KR" dirty="0">
                <a:solidFill>
                  <a:schemeClr val="tx1"/>
                </a:solidFill>
              </a:rPr>
              <a:t>	&lt;h2&gt;</a:t>
            </a:r>
            <a:r>
              <a:rPr lang="ko-KR" altLang="en-US" dirty="0">
                <a:solidFill>
                  <a:schemeClr val="tx1"/>
                </a:solidFill>
              </a:rPr>
              <a:t>웹 </a:t>
            </a:r>
            <a:r>
              <a:rPr lang="ko-KR" altLang="en-US" dirty="0" err="1">
                <a:solidFill>
                  <a:schemeClr val="tx1"/>
                </a:solidFill>
              </a:rPr>
              <a:t>페이지란</a:t>
            </a:r>
            <a:r>
              <a:rPr lang="en-US" altLang="ko-KR" dirty="0">
                <a:solidFill>
                  <a:schemeClr val="tx1"/>
                </a:solidFill>
              </a:rPr>
              <a:t>?&lt;/h2&gt;</a:t>
            </a:r>
          </a:p>
          <a:p>
            <a:pPr>
              <a:lnSpc>
                <a:spcPct val="110000"/>
              </a:lnSpc>
            </a:pPr>
            <a:r>
              <a:rPr lang="en-US" altLang="ko-KR" dirty="0">
                <a:solidFill>
                  <a:schemeClr val="tx1"/>
                </a:solidFill>
              </a:rPr>
              <a:t>	&lt;p&gt;</a:t>
            </a:r>
            <a:r>
              <a:rPr lang="ko-KR" altLang="en-US" dirty="0">
                <a:solidFill>
                  <a:schemeClr val="tx1"/>
                </a:solidFill>
              </a:rPr>
              <a:t>웹 페이지는 웹 브라우저에서 보는 각각의 화면을 말한다</a:t>
            </a:r>
            <a:r>
              <a:rPr lang="en-US" altLang="ko-KR" dirty="0">
                <a:solidFill>
                  <a:schemeClr val="tx1"/>
                </a:solidFill>
              </a:rPr>
              <a:t>. </a:t>
            </a:r>
            <a:r>
              <a:rPr lang="ko-KR" altLang="en-US" dirty="0">
                <a:solidFill>
                  <a:schemeClr val="tx1"/>
                </a:solidFill>
              </a:rPr>
              <a:t>웹 페이지는 기본적으로 </a:t>
            </a:r>
            <a:r>
              <a:rPr lang="en-US" altLang="ko-KR" dirty="0">
                <a:solidFill>
                  <a:schemeClr val="tx1"/>
                </a:solidFill>
              </a:rPr>
              <a:t>HTML</a:t>
            </a:r>
            <a:r>
              <a:rPr lang="ko-KR" altLang="en-US" dirty="0">
                <a:solidFill>
                  <a:schemeClr val="tx1"/>
                </a:solidFill>
              </a:rPr>
              <a:t>과 </a:t>
            </a:r>
            <a:r>
              <a:rPr lang="en-US" altLang="ko-KR" dirty="0">
                <a:solidFill>
                  <a:schemeClr val="tx1"/>
                </a:solidFill>
              </a:rPr>
              <a:t>CSS</a:t>
            </a:r>
            <a:r>
              <a:rPr lang="ko-KR" altLang="en-US" dirty="0">
                <a:solidFill>
                  <a:schemeClr val="tx1"/>
                </a:solidFill>
              </a:rPr>
              <a:t>로 구성된 텍스트 파일 및 관련된 데이터 파일로 구성된다</a:t>
            </a:r>
            <a:r>
              <a:rPr lang="en-US" altLang="ko-KR" dirty="0">
                <a:solidFill>
                  <a:schemeClr val="tx1"/>
                </a:solidFill>
              </a:rPr>
              <a:t>.&lt;/p&gt;</a:t>
            </a:r>
          </a:p>
          <a:p>
            <a:pPr>
              <a:lnSpc>
                <a:spcPct val="110000"/>
              </a:lnSpc>
            </a:pPr>
            <a:r>
              <a:rPr lang="en-US" altLang="ko-KR" dirty="0">
                <a:solidFill>
                  <a:schemeClr val="tx1"/>
                </a:solidFill>
              </a:rPr>
              <a:t>	&lt;p&gt;</a:t>
            </a:r>
            <a:r>
              <a:rPr lang="ko-KR" altLang="en-US" dirty="0">
                <a:solidFill>
                  <a:schemeClr val="tx1"/>
                </a:solidFill>
              </a:rPr>
              <a:t>웹 서버는 클라이언트 측에 있는 웹 브라우저의 요청에 따라 해당 웹 페이지의 </a:t>
            </a:r>
            <a:r>
              <a:rPr lang="en-US" altLang="ko-KR" dirty="0">
                <a:solidFill>
                  <a:schemeClr val="tx1"/>
                </a:solidFill>
              </a:rPr>
              <a:t>HTML/CSS </a:t>
            </a:r>
            <a:r>
              <a:rPr lang="ko-KR" altLang="en-US" dirty="0">
                <a:solidFill>
                  <a:schemeClr val="tx1"/>
                </a:solidFill>
              </a:rPr>
              <a:t>파일과 관련 데이터 파일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이미지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동영상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음성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r>
              <a:rPr lang="ko-KR" altLang="en-US" dirty="0">
                <a:solidFill>
                  <a:schemeClr val="tx1"/>
                </a:solidFill>
              </a:rPr>
              <a:t>을 클라이언트에 전송하고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클라이언트 측의 웹 브라우저는 서버로부터 받은 데이터 파일을 해석하여 화면에 보여준다</a:t>
            </a:r>
            <a:r>
              <a:rPr lang="en-US" altLang="ko-KR" dirty="0">
                <a:solidFill>
                  <a:schemeClr val="tx1"/>
                </a:solidFill>
              </a:rPr>
              <a:t>&lt;/p&gt;</a:t>
            </a:r>
          </a:p>
          <a:p>
            <a:pPr>
              <a:lnSpc>
                <a:spcPct val="110000"/>
              </a:lnSpc>
            </a:pPr>
            <a:r>
              <a:rPr lang="en-US" altLang="ko-KR" dirty="0">
                <a:solidFill>
                  <a:schemeClr val="tx1"/>
                </a:solidFill>
              </a:rPr>
              <a:t>&lt;/body&gt;</a:t>
            </a:r>
          </a:p>
          <a:p>
            <a:pPr>
              <a:lnSpc>
                <a:spcPct val="110000"/>
              </a:lnSpc>
            </a:pPr>
            <a:r>
              <a:rPr lang="en-US" altLang="ko-KR" dirty="0">
                <a:solidFill>
                  <a:schemeClr val="tx1"/>
                </a:solidFill>
              </a:rPr>
              <a:t>&lt;/html&gt;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38335" y="1111022"/>
            <a:ext cx="2434273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2400" dirty="0"/>
              <a:t> ex2-3.html</a:t>
            </a:r>
          </a:p>
        </p:txBody>
      </p:sp>
    </p:spTree>
    <p:extLst>
      <p:ext uri="{BB962C8B-B14F-4D97-AF65-F5344CB8AC3E}">
        <p14:creationId xmlns:p14="http://schemas.microsoft.com/office/powerpoint/2010/main" val="4067705482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/>
        </p:nvCxnSpPr>
        <p:spPr>
          <a:xfrm>
            <a:off x="0" y="972589"/>
            <a:ext cx="12192000" cy="0"/>
          </a:xfrm>
          <a:prstGeom prst="line">
            <a:avLst/>
          </a:prstGeom>
          <a:ln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10438015" y="914400"/>
            <a:ext cx="1753985" cy="74815"/>
          </a:xfrm>
          <a:prstGeom prst="rect">
            <a:avLst/>
          </a:prstGeom>
          <a:solidFill>
            <a:srgbClr val="FF0D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773083" y="232756"/>
            <a:ext cx="79883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회원가입 폼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946377" y="1619401"/>
            <a:ext cx="5022161" cy="50016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216000" rIns="216000" bIns="216000" rtlCol="0" anchor="t" anchorCtr="0"/>
          <a:lstStyle/>
          <a:p>
            <a:r>
              <a:rPr lang="en-US" altLang="ko-KR" sz="2000" dirty="0">
                <a:solidFill>
                  <a:schemeClr val="tx1"/>
                </a:solidFill>
              </a:rPr>
              <a:t>&lt;!DOCTYPE html&gt;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&lt;html&gt;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&lt;head&gt;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&lt;meta charset="utf-8"&gt;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&lt;style&gt;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* {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margin: 0;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padding: 0;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}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li {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list-style-type: none;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}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h3, #join {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margin: 20px 0 0 30px;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}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56210" y="1002954"/>
            <a:ext cx="2434273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2400" dirty="0"/>
              <a:t> ex7-10.html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6183395" y="1619401"/>
            <a:ext cx="5022161" cy="50016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216000" rIns="216000" bIns="216000" rtlCol="0" anchor="t" anchorCtr="0"/>
          <a:lstStyle/>
          <a:p>
            <a:r>
              <a:rPr lang="en-US" altLang="ko-KR" sz="2000" dirty="0">
                <a:solidFill>
                  <a:schemeClr val="tx1"/>
                </a:solidFill>
              </a:rPr>
              <a:t>#join {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     border-top: solid 1px #</a:t>
            </a:r>
            <a:r>
              <a:rPr lang="en-US" altLang="ko-KR" sz="2000" dirty="0" err="1">
                <a:solidFill>
                  <a:schemeClr val="tx1"/>
                </a:solidFill>
              </a:rPr>
              <a:t>cccccc</a:t>
            </a:r>
            <a:r>
              <a:rPr lang="en-US" altLang="ko-KR" sz="2000" dirty="0">
                <a:solidFill>
                  <a:schemeClr val="tx1"/>
                </a:solidFill>
              </a:rPr>
              <a:t>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     border-bottom: solid 1px #</a:t>
            </a:r>
            <a:r>
              <a:rPr lang="en-US" altLang="ko-KR" sz="2000" dirty="0" err="1">
                <a:solidFill>
                  <a:schemeClr val="tx1"/>
                </a:solidFill>
              </a:rPr>
              <a:t>cccccc</a:t>
            </a:r>
            <a:r>
              <a:rPr lang="en-US" altLang="ko-KR" sz="2000" dirty="0">
                <a:solidFill>
                  <a:schemeClr val="tx1"/>
                </a:solidFill>
              </a:rPr>
              <a:t>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     padding: 20px;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     width: 480px;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}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.cols {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padding: 5px;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}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.cols li {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display: inline-block;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}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.col1 {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width: 120px;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7110605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/>
        </p:nvCxnSpPr>
        <p:spPr>
          <a:xfrm>
            <a:off x="0" y="972589"/>
            <a:ext cx="12192000" cy="0"/>
          </a:xfrm>
          <a:prstGeom prst="line">
            <a:avLst/>
          </a:prstGeom>
          <a:ln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10438015" y="914400"/>
            <a:ext cx="1753985" cy="74815"/>
          </a:xfrm>
          <a:prstGeom prst="rect">
            <a:avLst/>
          </a:prstGeom>
          <a:solidFill>
            <a:srgbClr val="FF0D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946377" y="1619401"/>
            <a:ext cx="5022161" cy="50016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216000" rIns="216000" bIns="216000" rtlCol="0" anchor="t" anchorCtr="0"/>
          <a:lstStyle/>
          <a:p>
            <a:r>
              <a:rPr lang="en-US" altLang="ko-KR" sz="2000" dirty="0">
                <a:solidFill>
                  <a:schemeClr val="tx1"/>
                </a:solidFill>
              </a:rPr>
              <a:t>.col2 input, select {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width:200px;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height: 28px;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}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.email input {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width:100px;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height: 25px;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}</a:t>
            </a:r>
          </a:p>
          <a:p>
            <a:r>
              <a:rPr lang="en-US" altLang="ko-KR" sz="2000" dirty="0" err="1">
                <a:solidFill>
                  <a:schemeClr val="tx1"/>
                </a:solidFill>
              </a:rPr>
              <a:t>textarea</a:t>
            </a:r>
            <a:r>
              <a:rPr lang="en-US" altLang="ko-KR" sz="2000" dirty="0">
                <a:solidFill>
                  <a:schemeClr val="tx1"/>
                </a:solidFill>
              </a:rPr>
              <a:t> {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width: 328px;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height: 100px;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}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.hello {	vertical-align: top;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}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6183395" y="1619401"/>
            <a:ext cx="5022161" cy="50016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216000" rIns="216000" bIns="216000" rtlCol="0" anchor="t" anchorCtr="0"/>
          <a:lstStyle/>
          <a:p>
            <a:r>
              <a:rPr lang="en-US" altLang="ko-KR" sz="2000" dirty="0">
                <a:solidFill>
                  <a:schemeClr val="tx1"/>
                </a:solidFill>
              </a:rPr>
              <a:t>#buttons {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width: 510px;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text-align: right;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}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#buttons button {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padding: 8px 20px;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margin-top: 20px;              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}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&lt;/style&gt;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&lt;/head&gt;</a:t>
            </a:r>
          </a:p>
        </p:txBody>
      </p:sp>
    </p:spTree>
    <p:extLst>
      <p:ext uri="{BB962C8B-B14F-4D97-AF65-F5344CB8AC3E}">
        <p14:creationId xmlns:p14="http://schemas.microsoft.com/office/powerpoint/2010/main" val="3969148070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/>
        </p:nvCxnSpPr>
        <p:spPr>
          <a:xfrm>
            <a:off x="0" y="972589"/>
            <a:ext cx="12192000" cy="0"/>
          </a:xfrm>
          <a:prstGeom prst="line">
            <a:avLst/>
          </a:prstGeom>
          <a:ln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10438015" y="914400"/>
            <a:ext cx="1753985" cy="74815"/>
          </a:xfrm>
          <a:prstGeom prst="rect">
            <a:avLst/>
          </a:prstGeom>
          <a:solidFill>
            <a:srgbClr val="FF0D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896501" y="1313411"/>
            <a:ext cx="10259178" cy="52702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216000" rIns="216000" bIns="216000" rtlCol="0" anchor="t" anchorCtr="0"/>
          <a:lstStyle/>
          <a:p>
            <a:r>
              <a:rPr lang="en-US" altLang="ko-KR" sz="2000" dirty="0">
                <a:solidFill>
                  <a:schemeClr val="tx1"/>
                </a:solidFill>
              </a:rPr>
              <a:t>&lt;body&gt;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&lt;h3&gt;</a:t>
            </a:r>
            <a:r>
              <a:rPr lang="ko-KR" altLang="en-US" sz="2000" dirty="0">
                <a:solidFill>
                  <a:schemeClr val="tx1"/>
                </a:solidFill>
              </a:rPr>
              <a:t>회원가입 폼</a:t>
            </a:r>
            <a:r>
              <a:rPr lang="en-US" altLang="ko-KR" sz="2000" dirty="0">
                <a:solidFill>
                  <a:schemeClr val="tx1"/>
                </a:solidFill>
              </a:rPr>
              <a:t>&lt;/h3&gt;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&lt;form&gt;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	&lt;</a:t>
            </a:r>
            <a:r>
              <a:rPr lang="en-US" altLang="ko-KR" sz="2000" dirty="0" err="1">
                <a:solidFill>
                  <a:schemeClr val="tx1"/>
                </a:solidFill>
              </a:rPr>
              <a:t>ul</a:t>
            </a:r>
            <a:r>
              <a:rPr lang="en-US" altLang="ko-KR" sz="2000" dirty="0">
                <a:solidFill>
                  <a:schemeClr val="tx1"/>
                </a:solidFill>
              </a:rPr>
              <a:t> id="join"&gt;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	&lt;li&gt;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		&lt;</a:t>
            </a:r>
            <a:r>
              <a:rPr lang="en-US" altLang="ko-KR" sz="2000" dirty="0" err="1">
                <a:solidFill>
                  <a:schemeClr val="tx1"/>
                </a:solidFill>
              </a:rPr>
              <a:t>ul</a:t>
            </a:r>
            <a:r>
              <a:rPr lang="en-US" altLang="ko-KR" sz="2000" dirty="0">
                <a:solidFill>
                  <a:schemeClr val="tx1"/>
                </a:solidFill>
              </a:rPr>
              <a:t> class="cols"&gt;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			&lt;li class="col1"&gt;</a:t>
            </a:r>
            <a:r>
              <a:rPr lang="ko-KR" altLang="en-US" sz="2000" dirty="0">
                <a:solidFill>
                  <a:schemeClr val="tx1"/>
                </a:solidFill>
              </a:rPr>
              <a:t>아이디</a:t>
            </a:r>
            <a:r>
              <a:rPr lang="en-US" altLang="ko-KR" sz="2000" dirty="0">
                <a:solidFill>
                  <a:schemeClr val="tx1"/>
                </a:solidFill>
              </a:rPr>
              <a:t>&lt;/li&gt;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			&lt;li class="col2"&gt;&lt;input type="text"&gt;&lt;/li&gt;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		&lt;/</a:t>
            </a:r>
            <a:r>
              <a:rPr lang="en-US" altLang="ko-KR" sz="2000" dirty="0" err="1">
                <a:solidFill>
                  <a:schemeClr val="tx1"/>
                </a:solidFill>
              </a:rPr>
              <a:t>ul</a:t>
            </a:r>
            <a:r>
              <a:rPr lang="en-US" altLang="ko-KR" sz="2000" dirty="0">
                <a:solidFill>
                  <a:schemeClr val="tx1"/>
                </a:solidFill>
              </a:rPr>
              <a:t>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	&lt;/li&gt;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	&lt;li&gt;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		&lt;</a:t>
            </a:r>
            <a:r>
              <a:rPr lang="en-US" altLang="ko-KR" sz="2000" dirty="0" err="1">
                <a:solidFill>
                  <a:schemeClr val="tx1"/>
                </a:solidFill>
              </a:rPr>
              <a:t>ul</a:t>
            </a:r>
            <a:r>
              <a:rPr lang="en-US" altLang="ko-KR" sz="2000" dirty="0">
                <a:solidFill>
                  <a:schemeClr val="tx1"/>
                </a:solidFill>
              </a:rPr>
              <a:t> class="cols"&gt;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			&lt;li class="col1"&gt;</a:t>
            </a:r>
            <a:r>
              <a:rPr lang="ko-KR" altLang="en-US" sz="2000" dirty="0">
                <a:solidFill>
                  <a:schemeClr val="tx1"/>
                </a:solidFill>
              </a:rPr>
              <a:t>비밀번호</a:t>
            </a:r>
            <a:r>
              <a:rPr lang="en-US" altLang="ko-KR" sz="2000" dirty="0">
                <a:solidFill>
                  <a:schemeClr val="tx1"/>
                </a:solidFill>
              </a:rPr>
              <a:t>&lt;/li&gt;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			&lt;li class="col2"&gt;&lt;input type="password"&gt;&lt;/li&gt;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		&lt;/</a:t>
            </a:r>
            <a:r>
              <a:rPr lang="en-US" altLang="ko-KR" sz="2000" dirty="0" err="1">
                <a:solidFill>
                  <a:schemeClr val="tx1"/>
                </a:solidFill>
              </a:rPr>
              <a:t>ul</a:t>
            </a:r>
            <a:r>
              <a:rPr lang="en-US" altLang="ko-KR" sz="2000" dirty="0">
                <a:solidFill>
                  <a:schemeClr val="tx1"/>
                </a:solidFill>
              </a:rPr>
              <a:t>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	&lt;/li&gt;</a:t>
            </a:r>
          </a:p>
        </p:txBody>
      </p:sp>
    </p:spTree>
    <p:extLst>
      <p:ext uri="{BB962C8B-B14F-4D97-AF65-F5344CB8AC3E}">
        <p14:creationId xmlns:p14="http://schemas.microsoft.com/office/powerpoint/2010/main" val="3906542254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/>
        </p:nvCxnSpPr>
        <p:spPr>
          <a:xfrm>
            <a:off x="0" y="972589"/>
            <a:ext cx="12192000" cy="0"/>
          </a:xfrm>
          <a:prstGeom prst="line">
            <a:avLst/>
          </a:prstGeom>
          <a:ln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10438015" y="914400"/>
            <a:ext cx="1753985" cy="74815"/>
          </a:xfrm>
          <a:prstGeom prst="rect">
            <a:avLst/>
          </a:prstGeom>
          <a:solidFill>
            <a:srgbClr val="FF0D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896501" y="1313411"/>
            <a:ext cx="10259178" cy="52702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216000" rIns="216000" bIns="216000" rtlCol="0" anchor="t" anchorCtr="0"/>
          <a:lstStyle/>
          <a:p>
            <a:r>
              <a:rPr lang="en-US" altLang="ko-KR" sz="2000" dirty="0">
                <a:solidFill>
                  <a:schemeClr val="tx1"/>
                </a:solidFill>
              </a:rPr>
              <a:t>		&lt;li&gt;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		&lt;</a:t>
            </a:r>
            <a:r>
              <a:rPr lang="en-US" altLang="ko-KR" sz="2000" dirty="0" err="1">
                <a:solidFill>
                  <a:schemeClr val="tx1"/>
                </a:solidFill>
              </a:rPr>
              <a:t>ul</a:t>
            </a:r>
            <a:r>
              <a:rPr lang="en-US" altLang="ko-KR" sz="2000" dirty="0">
                <a:solidFill>
                  <a:schemeClr val="tx1"/>
                </a:solidFill>
              </a:rPr>
              <a:t> class="cols"&gt;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			&lt;li class="col1"&gt;</a:t>
            </a:r>
            <a:r>
              <a:rPr lang="ko-KR" altLang="en-US" sz="2000" dirty="0">
                <a:solidFill>
                  <a:schemeClr val="tx1"/>
                </a:solidFill>
              </a:rPr>
              <a:t>비밀번호 확인</a:t>
            </a:r>
            <a:r>
              <a:rPr lang="en-US" altLang="ko-KR" sz="2000" dirty="0">
                <a:solidFill>
                  <a:schemeClr val="tx1"/>
                </a:solidFill>
              </a:rPr>
              <a:t>&lt;/li&gt;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			&lt;li class="col2"&gt;&lt;input type="password"&gt;&lt;/li&gt;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		&lt;/</a:t>
            </a:r>
            <a:r>
              <a:rPr lang="en-US" altLang="ko-KR" sz="2000" dirty="0" err="1">
                <a:solidFill>
                  <a:schemeClr val="tx1"/>
                </a:solidFill>
              </a:rPr>
              <a:t>ul</a:t>
            </a:r>
            <a:r>
              <a:rPr lang="en-US" altLang="ko-KR" sz="2000" dirty="0">
                <a:solidFill>
                  <a:schemeClr val="tx1"/>
                </a:solidFill>
              </a:rPr>
              <a:t>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	&lt;/li&gt;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	&lt;li&gt;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		&lt;</a:t>
            </a:r>
            <a:r>
              <a:rPr lang="en-US" altLang="ko-KR" sz="2000" dirty="0" err="1">
                <a:solidFill>
                  <a:schemeClr val="tx1"/>
                </a:solidFill>
              </a:rPr>
              <a:t>ul</a:t>
            </a:r>
            <a:r>
              <a:rPr lang="en-US" altLang="ko-KR" sz="2000" dirty="0">
                <a:solidFill>
                  <a:schemeClr val="tx1"/>
                </a:solidFill>
              </a:rPr>
              <a:t> class="cols"&gt;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			&lt;li class="col1"&gt;</a:t>
            </a:r>
            <a:r>
              <a:rPr lang="ko-KR" altLang="en-US" sz="2000" dirty="0">
                <a:solidFill>
                  <a:schemeClr val="tx1"/>
                </a:solidFill>
              </a:rPr>
              <a:t>이름</a:t>
            </a:r>
            <a:r>
              <a:rPr lang="en-US" altLang="ko-KR" sz="2000" dirty="0">
                <a:solidFill>
                  <a:schemeClr val="tx1"/>
                </a:solidFill>
              </a:rPr>
              <a:t>&lt;/li&gt;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			&lt;li class="col2"&gt;&lt;input type="text"&gt;&lt;/li&gt;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		&lt;/</a:t>
            </a:r>
            <a:r>
              <a:rPr lang="en-US" altLang="ko-KR" sz="2000" dirty="0" err="1">
                <a:solidFill>
                  <a:schemeClr val="tx1"/>
                </a:solidFill>
              </a:rPr>
              <a:t>ul</a:t>
            </a:r>
            <a:r>
              <a:rPr lang="en-US" altLang="ko-KR" sz="2000" dirty="0">
                <a:solidFill>
                  <a:schemeClr val="tx1"/>
                </a:solidFill>
              </a:rPr>
              <a:t>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	&lt;/li&gt;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	&lt;li&gt;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		&lt;</a:t>
            </a:r>
            <a:r>
              <a:rPr lang="en-US" altLang="ko-KR" sz="2000" dirty="0" err="1">
                <a:solidFill>
                  <a:schemeClr val="tx1"/>
                </a:solidFill>
              </a:rPr>
              <a:t>ul</a:t>
            </a:r>
            <a:r>
              <a:rPr lang="en-US" altLang="ko-KR" sz="2000" dirty="0">
                <a:solidFill>
                  <a:schemeClr val="tx1"/>
                </a:solidFill>
              </a:rPr>
              <a:t> class="cols"&gt;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			&lt;li class="col1"&gt;</a:t>
            </a:r>
            <a:r>
              <a:rPr lang="ko-KR" altLang="en-US" sz="2000" dirty="0">
                <a:solidFill>
                  <a:schemeClr val="tx1"/>
                </a:solidFill>
              </a:rPr>
              <a:t>이메일</a:t>
            </a:r>
            <a:r>
              <a:rPr lang="en-US" altLang="ko-KR" sz="2000" dirty="0">
                <a:solidFill>
                  <a:schemeClr val="tx1"/>
                </a:solidFill>
              </a:rPr>
              <a:t>&lt;/li&gt;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			&lt;li class="email"&gt;&lt;input type="text"&gt; @ &lt;/li&gt;</a:t>
            </a:r>
          </a:p>
        </p:txBody>
      </p:sp>
    </p:spTree>
    <p:extLst>
      <p:ext uri="{BB962C8B-B14F-4D97-AF65-F5344CB8AC3E}">
        <p14:creationId xmlns:p14="http://schemas.microsoft.com/office/powerpoint/2010/main" val="496789885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/>
        </p:nvCxnSpPr>
        <p:spPr>
          <a:xfrm>
            <a:off x="0" y="972589"/>
            <a:ext cx="12192000" cy="0"/>
          </a:xfrm>
          <a:prstGeom prst="line">
            <a:avLst/>
          </a:prstGeom>
          <a:ln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10438015" y="914400"/>
            <a:ext cx="1753985" cy="74815"/>
          </a:xfrm>
          <a:prstGeom prst="rect">
            <a:avLst/>
          </a:prstGeom>
          <a:solidFill>
            <a:srgbClr val="FF0D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896501" y="1197033"/>
            <a:ext cx="10259178" cy="54864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216000" rIns="216000" bIns="216000" rtlCol="0" anchor="t" anchorCtr="0"/>
          <a:lstStyle/>
          <a:p>
            <a:r>
              <a:rPr lang="en-US" altLang="ko-KR" sz="2000" dirty="0">
                <a:solidFill>
                  <a:schemeClr val="tx1"/>
                </a:solidFill>
              </a:rPr>
              <a:t>				&lt;li&gt;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				&lt;select&gt;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					&lt;option&gt;</a:t>
            </a:r>
            <a:r>
              <a:rPr lang="ko-KR" altLang="en-US" sz="2000" dirty="0">
                <a:solidFill>
                  <a:schemeClr val="tx1"/>
                </a:solidFill>
              </a:rPr>
              <a:t>직접 입력</a:t>
            </a:r>
            <a:r>
              <a:rPr lang="en-US" altLang="ko-KR" sz="2000" dirty="0">
                <a:solidFill>
                  <a:schemeClr val="tx1"/>
                </a:solidFill>
              </a:rPr>
              <a:t>&lt;/option&gt;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					&lt;option&gt;naver.com&lt;/option&gt;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					&lt;option&gt;hanmail.net&lt;/option&gt;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					&lt;option&gt;gmail.com&lt;/option&gt;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				&lt;/select&gt;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			&lt;/li&gt;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		&lt;/</a:t>
            </a:r>
            <a:r>
              <a:rPr lang="en-US" altLang="ko-KR" sz="2000" dirty="0" err="1">
                <a:solidFill>
                  <a:schemeClr val="tx1"/>
                </a:solidFill>
              </a:rPr>
              <a:t>ul</a:t>
            </a:r>
            <a:r>
              <a:rPr lang="en-US" altLang="ko-KR" sz="2000" dirty="0">
                <a:solidFill>
                  <a:schemeClr val="tx1"/>
                </a:solidFill>
              </a:rPr>
              <a:t>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	&lt;/li&gt;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	&lt;li&gt;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	      &lt;</a:t>
            </a:r>
            <a:r>
              <a:rPr lang="en-US" altLang="ko-KR" sz="2000" dirty="0" err="1">
                <a:solidFill>
                  <a:schemeClr val="tx1"/>
                </a:solidFill>
              </a:rPr>
              <a:t>ul</a:t>
            </a:r>
            <a:r>
              <a:rPr lang="en-US" altLang="ko-KR" sz="2000" dirty="0">
                <a:solidFill>
                  <a:schemeClr val="tx1"/>
                </a:solidFill>
              </a:rPr>
              <a:t> class="cols"&gt;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		&lt;li class="col1"&gt;</a:t>
            </a:r>
            <a:r>
              <a:rPr lang="ko-KR" altLang="en-US" sz="2000" dirty="0">
                <a:solidFill>
                  <a:schemeClr val="tx1"/>
                </a:solidFill>
              </a:rPr>
              <a:t>이메일 수신</a:t>
            </a:r>
            <a:r>
              <a:rPr lang="en-US" altLang="ko-KR" sz="2000" dirty="0">
                <a:solidFill>
                  <a:schemeClr val="tx1"/>
                </a:solidFill>
              </a:rPr>
              <a:t>&lt;/li&gt;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		&lt;li&gt;&lt;input type="radio" name="email" checked&gt; </a:t>
            </a:r>
            <a:r>
              <a:rPr lang="ko-KR" altLang="en-US" sz="2000" dirty="0" err="1">
                <a:solidFill>
                  <a:schemeClr val="tx1"/>
                </a:solidFill>
              </a:rPr>
              <a:t>비수신</a:t>
            </a:r>
            <a:r>
              <a:rPr lang="ko-KR" altLang="en-US" sz="2000" dirty="0">
                <a:solidFill>
                  <a:schemeClr val="tx1"/>
                </a:solidFill>
              </a:rPr>
              <a:t> </a:t>
            </a:r>
            <a:endParaRPr lang="en-US" altLang="ko-KR" sz="2000" dirty="0">
              <a:solidFill>
                <a:schemeClr val="tx1"/>
              </a:solidFill>
            </a:endParaRPr>
          </a:p>
          <a:p>
            <a:r>
              <a:rPr lang="en-US" altLang="ko-KR" sz="2000" dirty="0">
                <a:solidFill>
                  <a:schemeClr val="tx1"/>
                </a:solidFill>
              </a:rPr>
              <a:t>                                       &amp;</a:t>
            </a:r>
            <a:r>
              <a:rPr lang="en-US" altLang="ko-KR" sz="2000" dirty="0" err="1">
                <a:solidFill>
                  <a:schemeClr val="tx1"/>
                </a:solidFill>
              </a:rPr>
              <a:t>nbsp</a:t>
            </a:r>
            <a:r>
              <a:rPr lang="en-US" altLang="ko-KR" sz="2000" dirty="0">
                <a:solidFill>
                  <a:schemeClr val="tx1"/>
                </a:solidFill>
              </a:rPr>
              <a:t>;&lt;input type="radio" name="email"&gt; </a:t>
            </a:r>
            <a:r>
              <a:rPr lang="ko-KR" altLang="en-US" sz="2000" dirty="0">
                <a:solidFill>
                  <a:schemeClr val="tx1"/>
                </a:solidFill>
              </a:rPr>
              <a:t>수신 </a:t>
            </a:r>
            <a:r>
              <a:rPr lang="en-US" altLang="ko-KR" sz="2000" dirty="0">
                <a:solidFill>
                  <a:schemeClr val="tx1"/>
                </a:solidFill>
              </a:rPr>
              <a:t>&lt;/li&gt;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	      &lt;/</a:t>
            </a:r>
            <a:r>
              <a:rPr lang="en-US" altLang="ko-KR" sz="2000" dirty="0" err="1">
                <a:solidFill>
                  <a:schemeClr val="tx1"/>
                </a:solidFill>
              </a:rPr>
              <a:t>ul</a:t>
            </a:r>
            <a:r>
              <a:rPr lang="en-US" altLang="ko-KR" sz="2000" dirty="0">
                <a:solidFill>
                  <a:schemeClr val="tx1"/>
                </a:solidFill>
              </a:rPr>
              <a:t>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	&lt;/li&gt;	</a:t>
            </a:r>
          </a:p>
        </p:txBody>
      </p:sp>
    </p:spTree>
    <p:extLst>
      <p:ext uri="{BB962C8B-B14F-4D97-AF65-F5344CB8AC3E}">
        <p14:creationId xmlns:p14="http://schemas.microsoft.com/office/powerpoint/2010/main" val="2808673647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/>
        </p:nvCxnSpPr>
        <p:spPr>
          <a:xfrm>
            <a:off x="0" y="972589"/>
            <a:ext cx="12192000" cy="0"/>
          </a:xfrm>
          <a:prstGeom prst="line">
            <a:avLst/>
          </a:prstGeom>
          <a:ln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10438015" y="914400"/>
            <a:ext cx="1753985" cy="74815"/>
          </a:xfrm>
          <a:prstGeom prst="rect">
            <a:avLst/>
          </a:prstGeom>
          <a:solidFill>
            <a:srgbClr val="FF0D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896501" y="1197033"/>
            <a:ext cx="10259178" cy="54864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216000" rIns="216000" bIns="216000" rtlCol="0" anchor="t" anchorCtr="0"/>
          <a:lstStyle/>
          <a:p>
            <a:r>
              <a:rPr lang="en-US" altLang="ko-KR" sz="2000" dirty="0">
                <a:solidFill>
                  <a:schemeClr val="tx1"/>
                </a:solidFill>
              </a:rPr>
              <a:t>	&lt;li&gt;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	&lt;</a:t>
            </a:r>
            <a:r>
              <a:rPr lang="en-US" altLang="ko-KR" sz="2000" dirty="0" err="1">
                <a:solidFill>
                  <a:schemeClr val="tx1"/>
                </a:solidFill>
              </a:rPr>
              <a:t>ul</a:t>
            </a:r>
            <a:r>
              <a:rPr lang="en-US" altLang="ko-KR" sz="2000" dirty="0">
                <a:solidFill>
                  <a:schemeClr val="tx1"/>
                </a:solidFill>
              </a:rPr>
              <a:t> class="cols"&gt;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	&lt;li class="col1"&gt;</a:t>
            </a:r>
            <a:r>
              <a:rPr lang="ko-KR" altLang="en-US" sz="2000" dirty="0">
                <a:solidFill>
                  <a:schemeClr val="tx1"/>
                </a:solidFill>
              </a:rPr>
              <a:t>가입 경로</a:t>
            </a:r>
            <a:r>
              <a:rPr lang="en-US" altLang="ko-KR" sz="2000" dirty="0">
                <a:solidFill>
                  <a:schemeClr val="tx1"/>
                </a:solidFill>
              </a:rPr>
              <a:t>&lt;/li&gt;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	&lt;li&gt;&lt;input type="checkbox" name="route1"&gt; </a:t>
            </a:r>
            <a:r>
              <a:rPr lang="ko-KR" altLang="en-US" sz="2000" dirty="0">
                <a:solidFill>
                  <a:schemeClr val="tx1"/>
                </a:solidFill>
              </a:rPr>
              <a:t>친구추천 </a:t>
            </a:r>
            <a:r>
              <a:rPr lang="en-US" altLang="ko-KR" sz="2000" dirty="0">
                <a:solidFill>
                  <a:schemeClr val="tx1"/>
                </a:solidFill>
              </a:rPr>
              <a:t>&amp;</a:t>
            </a:r>
            <a:r>
              <a:rPr lang="en-US" altLang="ko-KR" sz="2000" dirty="0" err="1">
                <a:solidFill>
                  <a:schemeClr val="tx1"/>
                </a:solidFill>
              </a:rPr>
              <a:t>nbsp</a:t>
            </a:r>
            <a:r>
              <a:rPr lang="en-US" altLang="ko-KR" sz="2000" dirty="0">
                <a:solidFill>
                  <a:schemeClr val="tx1"/>
                </a:solidFill>
              </a:rPr>
              <a:t>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	    &lt;input type="checkbox" name="route2"&gt; </a:t>
            </a:r>
            <a:r>
              <a:rPr lang="ko-KR" altLang="en-US" sz="2000" dirty="0">
                <a:solidFill>
                  <a:schemeClr val="tx1"/>
                </a:solidFill>
              </a:rPr>
              <a:t>인터넷검색 </a:t>
            </a:r>
            <a:r>
              <a:rPr lang="en-US" altLang="ko-KR" sz="2000" dirty="0">
                <a:solidFill>
                  <a:schemeClr val="tx1"/>
                </a:solidFill>
              </a:rPr>
              <a:t>&amp;</a:t>
            </a:r>
            <a:r>
              <a:rPr lang="en-US" altLang="ko-KR" sz="2000" dirty="0" err="1">
                <a:solidFill>
                  <a:schemeClr val="tx1"/>
                </a:solidFill>
              </a:rPr>
              <a:t>nbsp</a:t>
            </a:r>
            <a:r>
              <a:rPr lang="en-US" altLang="ko-KR" sz="2000" dirty="0">
                <a:solidFill>
                  <a:schemeClr val="tx1"/>
                </a:solidFill>
              </a:rPr>
              <a:t>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	    &lt;input type="checkbox" name="route3" checked&gt; </a:t>
            </a:r>
            <a:r>
              <a:rPr lang="ko-KR" altLang="en-US" sz="2000" dirty="0">
                <a:solidFill>
                  <a:schemeClr val="tx1"/>
                </a:solidFill>
              </a:rPr>
              <a:t>기타 </a:t>
            </a:r>
            <a:r>
              <a:rPr lang="en-US" altLang="ko-KR" sz="2000" dirty="0">
                <a:solidFill>
                  <a:schemeClr val="tx1"/>
                </a:solidFill>
              </a:rPr>
              <a:t>&amp;</a:t>
            </a:r>
            <a:r>
              <a:rPr lang="en-US" altLang="ko-KR" sz="2000" dirty="0" err="1">
                <a:solidFill>
                  <a:schemeClr val="tx1"/>
                </a:solidFill>
              </a:rPr>
              <a:t>nbsp</a:t>
            </a:r>
            <a:r>
              <a:rPr lang="en-US" altLang="ko-KR" sz="2000" dirty="0">
                <a:solidFill>
                  <a:schemeClr val="tx1"/>
                </a:solidFill>
              </a:rPr>
              <a:t>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	&lt;/li&gt;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	&lt;/</a:t>
            </a:r>
            <a:r>
              <a:rPr lang="en-US" altLang="ko-KR" sz="2000" dirty="0" err="1">
                <a:solidFill>
                  <a:schemeClr val="tx1"/>
                </a:solidFill>
              </a:rPr>
              <a:t>ul</a:t>
            </a:r>
            <a:r>
              <a:rPr lang="en-US" altLang="ko-KR" sz="2000" dirty="0">
                <a:solidFill>
                  <a:schemeClr val="tx1"/>
                </a:solidFill>
              </a:rPr>
              <a:t>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&lt;/li&gt;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&lt;li&gt;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	&lt;</a:t>
            </a:r>
            <a:r>
              <a:rPr lang="en-US" altLang="ko-KR" sz="2000" dirty="0" err="1">
                <a:solidFill>
                  <a:schemeClr val="tx1"/>
                </a:solidFill>
              </a:rPr>
              <a:t>ul</a:t>
            </a:r>
            <a:r>
              <a:rPr lang="en-US" altLang="ko-KR" sz="2000" dirty="0">
                <a:solidFill>
                  <a:schemeClr val="tx1"/>
                </a:solidFill>
              </a:rPr>
              <a:t> class="cols"&gt;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		&lt;li class="col1 hello"&gt;</a:t>
            </a:r>
            <a:r>
              <a:rPr lang="ko-KR" altLang="en-US" sz="2000" dirty="0">
                <a:solidFill>
                  <a:schemeClr val="tx1"/>
                </a:solidFill>
              </a:rPr>
              <a:t>인사말</a:t>
            </a:r>
            <a:r>
              <a:rPr lang="en-US" altLang="ko-KR" sz="2000" dirty="0">
                <a:solidFill>
                  <a:schemeClr val="tx1"/>
                </a:solidFill>
              </a:rPr>
              <a:t>&lt;/li&gt;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		&lt;li&gt;&lt;</a:t>
            </a:r>
            <a:r>
              <a:rPr lang="en-US" altLang="ko-KR" sz="2000" dirty="0" err="1">
                <a:solidFill>
                  <a:schemeClr val="tx1"/>
                </a:solidFill>
              </a:rPr>
              <a:t>textarea</a:t>
            </a:r>
            <a:r>
              <a:rPr lang="en-US" altLang="ko-KR" sz="2000" dirty="0">
                <a:solidFill>
                  <a:schemeClr val="tx1"/>
                </a:solidFill>
              </a:rPr>
              <a:t>&gt;&lt;/</a:t>
            </a:r>
            <a:r>
              <a:rPr lang="en-US" altLang="ko-KR" sz="2000" dirty="0" err="1">
                <a:solidFill>
                  <a:schemeClr val="tx1"/>
                </a:solidFill>
              </a:rPr>
              <a:t>textarea</a:t>
            </a:r>
            <a:r>
              <a:rPr lang="en-US" altLang="ko-KR" sz="2000" dirty="0">
                <a:solidFill>
                  <a:schemeClr val="tx1"/>
                </a:solidFill>
              </a:rPr>
              <a:t>&gt;&lt;/li&gt;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	&lt;/</a:t>
            </a:r>
            <a:r>
              <a:rPr lang="en-US" altLang="ko-KR" sz="2000" dirty="0" err="1">
                <a:solidFill>
                  <a:schemeClr val="tx1"/>
                </a:solidFill>
              </a:rPr>
              <a:t>ul</a:t>
            </a:r>
            <a:r>
              <a:rPr lang="en-US" altLang="ko-KR" sz="2000" dirty="0">
                <a:solidFill>
                  <a:schemeClr val="tx1"/>
                </a:solidFill>
              </a:rPr>
              <a:t>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&lt;/li&gt;								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&lt;/</a:t>
            </a:r>
            <a:r>
              <a:rPr lang="en-US" altLang="ko-KR" sz="2000" dirty="0" err="1">
                <a:solidFill>
                  <a:schemeClr val="tx1"/>
                </a:solidFill>
              </a:rPr>
              <a:t>ul</a:t>
            </a:r>
            <a:r>
              <a:rPr lang="en-US" altLang="ko-KR" sz="2000" dirty="0">
                <a:solidFill>
                  <a:schemeClr val="tx1"/>
                </a:solidFill>
              </a:rPr>
              <a:t>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1624226713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/>
        </p:nvCxnSpPr>
        <p:spPr>
          <a:xfrm>
            <a:off x="0" y="972589"/>
            <a:ext cx="12192000" cy="0"/>
          </a:xfrm>
          <a:prstGeom prst="line">
            <a:avLst/>
          </a:prstGeom>
          <a:ln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10438015" y="914400"/>
            <a:ext cx="1753985" cy="74815"/>
          </a:xfrm>
          <a:prstGeom prst="rect">
            <a:avLst/>
          </a:prstGeom>
          <a:solidFill>
            <a:srgbClr val="FF0D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904814" y="1363288"/>
            <a:ext cx="10259178" cy="50541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216000" rIns="216000" bIns="216000" rtlCol="0" anchor="t" anchorCtr="0"/>
          <a:lstStyle/>
          <a:p>
            <a:r>
              <a:rPr lang="en-US" altLang="ko-KR" sz="2000" dirty="0">
                <a:solidFill>
                  <a:schemeClr val="tx1"/>
                </a:solidFill>
              </a:rPr>
              <a:t>		&lt;div id="buttons"&gt;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		&lt;button type="submit"&gt;</a:t>
            </a:r>
            <a:r>
              <a:rPr lang="ko-KR" altLang="en-US" sz="2000" dirty="0">
                <a:solidFill>
                  <a:schemeClr val="tx1"/>
                </a:solidFill>
              </a:rPr>
              <a:t>저장하기</a:t>
            </a:r>
            <a:r>
              <a:rPr lang="en-US" altLang="ko-KR" sz="2000" dirty="0">
                <a:solidFill>
                  <a:schemeClr val="tx1"/>
                </a:solidFill>
              </a:rPr>
              <a:t>&lt;/button&gt; 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        			&lt;button type="reset"&gt;</a:t>
            </a:r>
            <a:r>
              <a:rPr lang="ko-KR" altLang="en-US" sz="2000" dirty="0">
                <a:solidFill>
                  <a:schemeClr val="tx1"/>
                </a:solidFill>
              </a:rPr>
              <a:t>취소하기</a:t>
            </a:r>
            <a:r>
              <a:rPr lang="en-US" altLang="ko-KR" sz="2000" dirty="0">
                <a:solidFill>
                  <a:schemeClr val="tx1"/>
                </a:solidFill>
              </a:rPr>
              <a:t>&lt;/button&gt;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	&lt;/div&gt;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&lt;/form&gt;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&lt;/body&gt;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&lt;/html&gt; 	</a:t>
            </a:r>
          </a:p>
        </p:txBody>
      </p:sp>
    </p:spTree>
    <p:extLst>
      <p:ext uri="{BB962C8B-B14F-4D97-AF65-F5344CB8AC3E}">
        <p14:creationId xmlns:p14="http://schemas.microsoft.com/office/powerpoint/2010/main" val="2391797887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/>
        </p:nvCxnSpPr>
        <p:spPr>
          <a:xfrm>
            <a:off x="0" y="972589"/>
            <a:ext cx="12192000" cy="0"/>
          </a:xfrm>
          <a:prstGeom prst="line">
            <a:avLst/>
          </a:prstGeom>
          <a:ln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10438015" y="914400"/>
            <a:ext cx="1753985" cy="74815"/>
          </a:xfrm>
          <a:prstGeom prst="rect">
            <a:avLst/>
          </a:prstGeom>
          <a:solidFill>
            <a:srgbClr val="FF0D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773083" y="266007"/>
            <a:ext cx="62248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ex7-10.html</a:t>
            </a:r>
            <a:r>
              <a:rPr lang="ko-KR" altLang="en-US" sz="3200" dirty="0"/>
              <a:t>의 실행 결과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3752" y="1285921"/>
            <a:ext cx="4817466" cy="5198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895371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타원 19"/>
          <p:cNvSpPr/>
          <p:nvPr/>
        </p:nvSpPr>
        <p:spPr>
          <a:xfrm>
            <a:off x="5594802" y="1647139"/>
            <a:ext cx="1418253" cy="1418253"/>
          </a:xfrm>
          <a:prstGeom prst="ellipse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7013055" y="2002322"/>
            <a:ext cx="48063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4000" dirty="0"/>
              <a:t>웹 페이지 레이아웃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386276" y="3147779"/>
            <a:ext cx="4059925" cy="2336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3500"/>
              </a:lnSpc>
            </a:pPr>
            <a:r>
              <a:rPr lang="en-US" altLang="ko-KR" sz="2000" dirty="0"/>
              <a:t>8.1 </a:t>
            </a:r>
            <a:r>
              <a:rPr lang="ko-KR" altLang="en-US" sz="2000" dirty="0"/>
              <a:t>박스 요소의 중앙 배치</a:t>
            </a:r>
            <a:endParaRPr lang="en-US" altLang="ko-KR" sz="2000" dirty="0"/>
          </a:p>
          <a:p>
            <a:pPr algn="r">
              <a:lnSpc>
                <a:spcPts val="3500"/>
              </a:lnSpc>
            </a:pPr>
            <a:r>
              <a:rPr lang="en-US" altLang="ko-KR" sz="2000" dirty="0"/>
              <a:t>8.2 float </a:t>
            </a:r>
            <a:r>
              <a:rPr lang="ko-KR" altLang="en-US" sz="2000" dirty="0"/>
              <a:t>속성을 이용한 레이아웃</a:t>
            </a:r>
            <a:endParaRPr lang="en-US" altLang="ko-KR" sz="2000" dirty="0"/>
          </a:p>
          <a:p>
            <a:pPr algn="r">
              <a:lnSpc>
                <a:spcPts val="3500"/>
              </a:lnSpc>
            </a:pPr>
            <a:r>
              <a:rPr lang="en-US" altLang="ko-KR" sz="2000" dirty="0"/>
              <a:t>8.3 </a:t>
            </a:r>
            <a:r>
              <a:rPr lang="ko-KR" altLang="en-US" sz="2000" dirty="0"/>
              <a:t>웹 페이지 레이아웃</a:t>
            </a:r>
            <a:endParaRPr lang="en-US" altLang="ko-KR" sz="2000" dirty="0"/>
          </a:p>
          <a:p>
            <a:pPr algn="r">
              <a:lnSpc>
                <a:spcPts val="3500"/>
              </a:lnSpc>
            </a:pPr>
            <a:r>
              <a:rPr lang="en-US" altLang="ko-KR" sz="2000" dirty="0"/>
              <a:t>8.4 </a:t>
            </a:r>
            <a:r>
              <a:rPr lang="ko-KR" altLang="en-US" sz="2000" dirty="0"/>
              <a:t>요소의 위치 지정</a:t>
            </a:r>
            <a:endParaRPr lang="en-US" altLang="ko-KR" sz="2000" dirty="0"/>
          </a:p>
          <a:p>
            <a:pPr algn="r">
              <a:lnSpc>
                <a:spcPts val="3500"/>
              </a:lnSpc>
            </a:pPr>
            <a:r>
              <a:rPr lang="en-US" altLang="ko-KR" sz="2000" dirty="0"/>
              <a:t>8.5 </a:t>
            </a:r>
            <a:r>
              <a:rPr lang="ko-KR" altLang="en-US" sz="2000" dirty="0"/>
              <a:t>레이아웃 활용 예</a:t>
            </a:r>
            <a:endParaRPr lang="en-US" altLang="ko-KR" sz="2000" dirty="0"/>
          </a:p>
        </p:txBody>
      </p:sp>
      <p:sp>
        <p:nvSpPr>
          <p:cNvPr id="18" name="타원 17"/>
          <p:cNvSpPr/>
          <p:nvPr/>
        </p:nvSpPr>
        <p:spPr>
          <a:xfrm>
            <a:off x="5802409" y="1836084"/>
            <a:ext cx="1024035" cy="102403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>
                <a:solidFill>
                  <a:srgbClr val="FF0D5A"/>
                </a:solidFill>
              </a:rPr>
              <a:t>08</a:t>
            </a:r>
            <a:endParaRPr lang="ko-KR" altLang="en-US" sz="3600" b="1" dirty="0">
              <a:solidFill>
                <a:srgbClr val="FF0D5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2873703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/>
        </p:nvCxnSpPr>
        <p:spPr>
          <a:xfrm>
            <a:off x="0" y="972589"/>
            <a:ext cx="12192000" cy="0"/>
          </a:xfrm>
          <a:prstGeom prst="line">
            <a:avLst/>
          </a:prstGeom>
          <a:ln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10438015" y="914400"/>
            <a:ext cx="1753985" cy="74815"/>
          </a:xfrm>
          <a:prstGeom prst="rect">
            <a:avLst/>
          </a:prstGeom>
          <a:solidFill>
            <a:srgbClr val="FF0D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773083" y="232756"/>
            <a:ext cx="79883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박스 요소의 중앙 배치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946378" y="1640181"/>
            <a:ext cx="5005535" cy="49434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216000" rIns="216000" bIns="216000" rtlCol="0" anchor="t" anchorCtr="0"/>
          <a:lstStyle/>
          <a:p>
            <a:r>
              <a:rPr lang="en-US" altLang="ko-KR" sz="2000" dirty="0">
                <a:solidFill>
                  <a:schemeClr val="tx1"/>
                </a:solidFill>
              </a:rPr>
              <a:t>&lt;!DOCTYPE html&gt;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&lt;html&gt;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&lt;head&gt;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&lt;meta charset="utf-8"&gt;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&lt;style&gt;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#box1, #box2, #box3 {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width: 400px;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margin: 0 auto;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border: solid 1px red;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padding: 20px;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}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#box2 {	 text-align: right;  }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#box3 {	 text-align: center;  }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&lt;/style&gt;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&lt;/head&gt;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56210" y="1002954"/>
            <a:ext cx="2434273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2400" dirty="0"/>
              <a:t> ex8-1.html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6309472" y="1656808"/>
            <a:ext cx="5005535" cy="49268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216000" rIns="216000" bIns="216000" rtlCol="0" anchor="t" anchorCtr="0"/>
          <a:lstStyle/>
          <a:p>
            <a:r>
              <a:rPr lang="en-US" altLang="ko-KR" sz="2000" dirty="0">
                <a:solidFill>
                  <a:schemeClr val="tx1"/>
                </a:solidFill>
              </a:rPr>
              <a:t>&lt;body&gt;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&lt;div id="box1"&gt;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	</a:t>
            </a:r>
            <a:r>
              <a:rPr lang="ko-KR" altLang="en-US" sz="2000" dirty="0">
                <a:solidFill>
                  <a:schemeClr val="tx1"/>
                </a:solidFill>
              </a:rPr>
              <a:t>안녕하세요</a:t>
            </a:r>
            <a:r>
              <a:rPr lang="en-US" altLang="ko-KR" sz="2000" dirty="0">
                <a:solidFill>
                  <a:schemeClr val="tx1"/>
                </a:solidFill>
              </a:rPr>
              <a:t>.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&lt;/div&gt;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&lt;div id="box2"&gt;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	</a:t>
            </a:r>
            <a:r>
              <a:rPr lang="ko-KR" altLang="en-US" sz="2000" dirty="0">
                <a:solidFill>
                  <a:schemeClr val="tx1"/>
                </a:solidFill>
              </a:rPr>
              <a:t>안녕하세요</a:t>
            </a:r>
            <a:r>
              <a:rPr lang="en-US" altLang="ko-KR" sz="2000" dirty="0">
                <a:solidFill>
                  <a:schemeClr val="tx1"/>
                </a:solidFill>
              </a:rPr>
              <a:t>.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&lt;/div&gt;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&lt;div id="box3"&gt;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	&lt;</a:t>
            </a:r>
            <a:r>
              <a:rPr lang="en-US" altLang="ko-KR" sz="2000" dirty="0" err="1">
                <a:solidFill>
                  <a:schemeClr val="tx1"/>
                </a:solidFill>
              </a:rPr>
              <a:t>img</a:t>
            </a:r>
            <a:r>
              <a:rPr lang="en-US" altLang="ko-KR" sz="2000" dirty="0">
                <a:solidFill>
                  <a:schemeClr val="tx1"/>
                </a:solidFill>
              </a:rPr>
              <a:t> </a:t>
            </a:r>
            <a:r>
              <a:rPr lang="en-US" altLang="ko-KR" sz="2000" dirty="0" err="1">
                <a:solidFill>
                  <a:schemeClr val="tx1"/>
                </a:solidFill>
              </a:rPr>
              <a:t>src</a:t>
            </a:r>
            <a:r>
              <a:rPr lang="en-US" altLang="ko-KR" sz="2000" dirty="0">
                <a:solidFill>
                  <a:schemeClr val="tx1"/>
                </a:solidFill>
              </a:rPr>
              <a:t>="./</a:t>
            </a:r>
            <a:r>
              <a:rPr lang="en-US" altLang="ko-KR" sz="2000" dirty="0" err="1">
                <a:solidFill>
                  <a:schemeClr val="tx1"/>
                </a:solidFill>
              </a:rPr>
              <a:t>img</a:t>
            </a:r>
            <a:r>
              <a:rPr lang="en-US" altLang="ko-KR" sz="2000" dirty="0">
                <a:solidFill>
                  <a:schemeClr val="tx1"/>
                </a:solidFill>
              </a:rPr>
              <a:t>/orange.jpg"&gt;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&lt;/div&gt;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&lt;/body&gt;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&lt;/html&gt;</a:t>
            </a:r>
          </a:p>
        </p:txBody>
      </p:sp>
    </p:spTree>
    <p:extLst>
      <p:ext uri="{BB962C8B-B14F-4D97-AF65-F5344CB8AC3E}">
        <p14:creationId xmlns:p14="http://schemas.microsoft.com/office/powerpoint/2010/main" val="1745215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972589"/>
            <a:ext cx="12192000" cy="0"/>
          </a:xfrm>
          <a:prstGeom prst="line">
            <a:avLst/>
          </a:prstGeom>
          <a:ln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10438015" y="914400"/>
            <a:ext cx="1753985" cy="74815"/>
          </a:xfrm>
          <a:prstGeom prst="rect">
            <a:avLst/>
          </a:prstGeom>
          <a:solidFill>
            <a:srgbClr val="FF0D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773083" y="266007"/>
            <a:ext cx="40815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웹이란</a:t>
            </a:r>
            <a:r>
              <a:rPr lang="en-US" altLang="ko-KR" sz="3200" dirty="0"/>
              <a:t>?</a:t>
            </a:r>
            <a:endParaRPr lang="ko-KR" altLang="en-US" sz="3200" dirty="0"/>
          </a:p>
        </p:txBody>
      </p:sp>
      <p:sp>
        <p:nvSpPr>
          <p:cNvPr id="6" name="TextBox 5"/>
          <p:cNvSpPr txBox="1"/>
          <p:nvPr/>
        </p:nvSpPr>
        <p:spPr>
          <a:xfrm>
            <a:off x="1072342" y="1878676"/>
            <a:ext cx="10623666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ko-KR" altLang="en-US" sz="2400" dirty="0"/>
              <a:t> 웹</a:t>
            </a:r>
            <a:r>
              <a:rPr lang="en-US" altLang="ko-KR" sz="2400" dirty="0"/>
              <a:t>(WWW)</a:t>
            </a:r>
            <a:r>
              <a:rPr lang="ko-KR" altLang="en-US" sz="2400" dirty="0"/>
              <a:t> </a:t>
            </a:r>
            <a:r>
              <a:rPr lang="en-US" altLang="ko-KR" sz="2400" dirty="0"/>
              <a:t>: ‘World Wide Web’</a:t>
            </a:r>
            <a:r>
              <a:rPr lang="ko-KR" altLang="en-US" sz="2400" dirty="0"/>
              <a:t>의 약어</a:t>
            </a:r>
            <a:endParaRPr lang="en-US" altLang="ko-KR" sz="24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2400" dirty="0"/>
              <a:t> </a:t>
            </a:r>
            <a:r>
              <a:rPr lang="ko-KR" altLang="en-US" sz="2400" dirty="0"/>
              <a:t>인터넷을 통해 전 세계 사람들이 정보를 제공하고 공유할 수 있는 사이버 공간</a:t>
            </a:r>
            <a:endParaRPr lang="en-US" altLang="ko-KR" sz="24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2400" dirty="0"/>
              <a:t> </a:t>
            </a:r>
            <a:r>
              <a:rPr lang="ko-KR" altLang="en-US" sz="2400" dirty="0"/>
              <a:t>웹 브라우저를 통해 웹 콘텐츠 이용 </a:t>
            </a:r>
            <a:endParaRPr lang="en-US" altLang="ko-KR" sz="2400" dirty="0"/>
          </a:p>
          <a:p>
            <a:pPr>
              <a:lnSpc>
                <a:spcPct val="150000"/>
              </a:lnSpc>
            </a:pPr>
            <a:r>
              <a:rPr lang="en-US" altLang="ko-KR" sz="2400" dirty="0"/>
              <a:t>   </a:t>
            </a:r>
            <a:r>
              <a:rPr lang="ko-KR" altLang="en-US" sz="2400" dirty="0"/>
              <a:t>인터넷 익스플로러</a:t>
            </a:r>
            <a:r>
              <a:rPr lang="en-US" altLang="ko-KR" sz="2400" dirty="0"/>
              <a:t>, </a:t>
            </a:r>
            <a:r>
              <a:rPr lang="ko-KR" altLang="en-US" sz="2400" dirty="0"/>
              <a:t>크롬</a:t>
            </a:r>
            <a:r>
              <a:rPr lang="en-US" altLang="ko-KR" sz="2400" dirty="0"/>
              <a:t>, </a:t>
            </a:r>
            <a:r>
              <a:rPr lang="ko-KR" altLang="en-US" sz="2400" dirty="0"/>
              <a:t>파이어폭스</a:t>
            </a:r>
            <a:r>
              <a:rPr lang="en-US" altLang="ko-KR" sz="2400" dirty="0"/>
              <a:t>, </a:t>
            </a:r>
            <a:r>
              <a:rPr lang="ko-KR" altLang="en-US" sz="2400" dirty="0"/>
              <a:t>사파리</a:t>
            </a:r>
            <a:endParaRPr lang="en-US" altLang="ko-KR" sz="2400" dirty="0"/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2400" dirty="0"/>
              <a:t>웹 서버 </a:t>
            </a:r>
            <a:r>
              <a:rPr lang="en-US" altLang="ko-KR" sz="2400" dirty="0"/>
              <a:t>: </a:t>
            </a:r>
            <a:r>
              <a:rPr lang="ko-KR" altLang="en-US" sz="2400" dirty="0"/>
              <a:t>웹 서비스를 제공하는 컴퓨터의 하드웨어 또는 소프트웨어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37605173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/>
        </p:nvCxnSpPr>
        <p:spPr>
          <a:xfrm>
            <a:off x="0" y="972589"/>
            <a:ext cx="12192000" cy="0"/>
          </a:xfrm>
          <a:prstGeom prst="line">
            <a:avLst/>
          </a:prstGeom>
          <a:ln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10438015" y="914400"/>
            <a:ext cx="1753985" cy="74815"/>
          </a:xfrm>
          <a:prstGeom prst="rect">
            <a:avLst/>
          </a:prstGeom>
          <a:solidFill>
            <a:srgbClr val="FF0D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773083" y="266007"/>
            <a:ext cx="62248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ex2-3.html</a:t>
            </a:r>
            <a:r>
              <a:rPr lang="ko-KR" altLang="en-US" sz="3200" dirty="0"/>
              <a:t>의 실행 결과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0513" y="2349857"/>
            <a:ext cx="6638925" cy="2886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857615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/>
        </p:nvCxnSpPr>
        <p:spPr>
          <a:xfrm>
            <a:off x="0" y="972589"/>
            <a:ext cx="12192000" cy="0"/>
          </a:xfrm>
          <a:prstGeom prst="line">
            <a:avLst/>
          </a:prstGeom>
          <a:ln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10438015" y="914400"/>
            <a:ext cx="1753985" cy="74815"/>
          </a:xfrm>
          <a:prstGeom prst="rect">
            <a:avLst/>
          </a:prstGeom>
          <a:solidFill>
            <a:srgbClr val="FF0D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773083" y="266007"/>
            <a:ext cx="62248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ex8-1.html</a:t>
            </a:r>
            <a:r>
              <a:rPr lang="ko-KR" altLang="en-US" sz="3200" dirty="0"/>
              <a:t>의 실행 결과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2312" y="1674927"/>
            <a:ext cx="5667375" cy="463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219808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/>
        </p:nvCxnSpPr>
        <p:spPr>
          <a:xfrm>
            <a:off x="0" y="972589"/>
            <a:ext cx="12192000" cy="0"/>
          </a:xfrm>
          <a:prstGeom prst="line">
            <a:avLst/>
          </a:prstGeom>
          <a:ln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10438015" y="914400"/>
            <a:ext cx="1753985" cy="74815"/>
          </a:xfrm>
          <a:prstGeom prst="rect">
            <a:avLst/>
          </a:prstGeom>
          <a:solidFill>
            <a:srgbClr val="FF0D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773083" y="232756"/>
            <a:ext cx="79883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float </a:t>
            </a:r>
            <a:r>
              <a:rPr lang="ko-KR" altLang="en-US" sz="3200" dirty="0"/>
              <a:t>속성 사용 예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946378" y="1640181"/>
            <a:ext cx="5005535" cy="49434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216000" rIns="216000" bIns="216000" rtlCol="0" anchor="t" anchorCtr="0"/>
          <a:lstStyle/>
          <a:p>
            <a:r>
              <a:rPr lang="en-US" altLang="ko-KR" sz="2000" dirty="0">
                <a:solidFill>
                  <a:schemeClr val="tx1"/>
                </a:solidFill>
              </a:rPr>
              <a:t>&lt;!DOCTYPE html&gt;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&lt;html&gt;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&lt;head&gt;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&lt;meta charset="utf-8"&gt;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&lt;style&gt;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div {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width: 100px;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height: 50px;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margin: 10px;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color: white;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text-align: center;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}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#a, #b {  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background-color: green;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}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56210" y="1002954"/>
            <a:ext cx="2434273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2400" dirty="0"/>
              <a:t> ex8-2.html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6309472" y="1656808"/>
            <a:ext cx="5005535" cy="49268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216000" rIns="216000" bIns="216000" rtlCol="0" anchor="t" anchorCtr="0"/>
          <a:lstStyle/>
          <a:p>
            <a:r>
              <a:rPr lang="en-US" altLang="ko-KR" sz="2000" dirty="0">
                <a:solidFill>
                  <a:schemeClr val="tx1"/>
                </a:solidFill>
              </a:rPr>
              <a:t>#c {  	float: right;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background-color: red;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}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#d {  	float: left;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background-color: blue;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}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&lt;/style&gt;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&lt;/head&gt;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&lt;body&gt;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&lt;div id="a"&gt;</a:t>
            </a:r>
            <a:r>
              <a:rPr lang="ko-KR" altLang="en-US" sz="2000" dirty="0">
                <a:solidFill>
                  <a:schemeClr val="tx1"/>
                </a:solidFill>
              </a:rPr>
              <a:t>요소 </a:t>
            </a:r>
            <a:r>
              <a:rPr lang="en-US" altLang="ko-KR" sz="2000" dirty="0">
                <a:solidFill>
                  <a:schemeClr val="tx1"/>
                </a:solidFill>
              </a:rPr>
              <a:t>A&lt;/div&gt;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&lt;div id="b"&gt;</a:t>
            </a:r>
            <a:r>
              <a:rPr lang="ko-KR" altLang="en-US" sz="2000" dirty="0">
                <a:solidFill>
                  <a:schemeClr val="tx1"/>
                </a:solidFill>
              </a:rPr>
              <a:t>요소 </a:t>
            </a:r>
            <a:r>
              <a:rPr lang="en-US" altLang="ko-KR" sz="2000" dirty="0">
                <a:solidFill>
                  <a:schemeClr val="tx1"/>
                </a:solidFill>
              </a:rPr>
              <a:t>B&lt;/div&gt;</a:t>
            </a:r>
          </a:p>
          <a:p>
            <a:endParaRPr lang="en-US" altLang="ko-KR" sz="2000" dirty="0">
              <a:solidFill>
                <a:schemeClr val="tx1"/>
              </a:solidFill>
            </a:endParaRPr>
          </a:p>
          <a:p>
            <a:r>
              <a:rPr lang="en-US" altLang="ko-KR" sz="2000" dirty="0">
                <a:solidFill>
                  <a:schemeClr val="tx1"/>
                </a:solidFill>
              </a:rPr>
              <a:t>	&lt;div id="c"&gt;</a:t>
            </a:r>
            <a:r>
              <a:rPr lang="ko-KR" altLang="en-US" sz="2000" dirty="0">
                <a:solidFill>
                  <a:schemeClr val="tx1"/>
                </a:solidFill>
              </a:rPr>
              <a:t>요소 </a:t>
            </a:r>
            <a:r>
              <a:rPr lang="en-US" altLang="ko-KR" sz="2000" dirty="0">
                <a:solidFill>
                  <a:schemeClr val="tx1"/>
                </a:solidFill>
              </a:rPr>
              <a:t>C&lt;/div&gt;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&lt;div id="d"&gt;</a:t>
            </a:r>
            <a:r>
              <a:rPr lang="ko-KR" altLang="en-US" sz="2000" dirty="0">
                <a:solidFill>
                  <a:schemeClr val="tx1"/>
                </a:solidFill>
              </a:rPr>
              <a:t>요소 </a:t>
            </a:r>
            <a:r>
              <a:rPr lang="en-US" altLang="ko-KR" sz="2000" dirty="0">
                <a:solidFill>
                  <a:schemeClr val="tx1"/>
                </a:solidFill>
              </a:rPr>
              <a:t>D&lt;/div&gt;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&lt;/body&gt;&lt;/html&gt;</a:t>
            </a:r>
          </a:p>
        </p:txBody>
      </p:sp>
    </p:spTree>
    <p:extLst>
      <p:ext uri="{BB962C8B-B14F-4D97-AF65-F5344CB8AC3E}">
        <p14:creationId xmlns:p14="http://schemas.microsoft.com/office/powerpoint/2010/main" val="35366267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/>
        </p:nvCxnSpPr>
        <p:spPr>
          <a:xfrm>
            <a:off x="0" y="972589"/>
            <a:ext cx="12192000" cy="0"/>
          </a:xfrm>
          <a:prstGeom prst="line">
            <a:avLst/>
          </a:prstGeom>
          <a:ln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10438015" y="914400"/>
            <a:ext cx="1753985" cy="74815"/>
          </a:xfrm>
          <a:prstGeom prst="rect">
            <a:avLst/>
          </a:prstGeom>
          <a:solidFill>
            <a:srgbClr val="FF0D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773083" y="266007"/>
            <a:ext cx="62248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ex8-2.html</a:t>
            </a:r>
            <a:r>
              <a:rPr lang="ko-KR" altLang="en-US" sz="3200" dirty="0"/>
              <a:t>의 실행 결과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9185" y="2645092"/>
            <a:ext cx="5667375" cy="284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273300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/>
        </p:nvCxnSpPr>
        <p:spPr>
          <a:xfrm>
            <a:off x="0" y="972589"/>
            <a:ext cx="12192000" cy="0"/>
          </a:xfrm>
          <a:prstGeom prst="line">
            <a:avLst/>
          </a:prstGeom>
          <a:ln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10438015" y="914400"/>
            <a:ext cx="1753985" cy="74815"/>
          </a:xfrm>
          <a:prstGeom prst="rect">
            <a:avLst/>
          </a:prstGeom>
          <a:solidFill>
            <a:srgbClr val="FF0D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773083" y="232756"/>
            <a:ext cx="79883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float </a:t>
            </a:r>
            <a:r>
              <a:rPr lang="ko-KR" altLang="en-US" sz="3200" dirty="0"/>
              <a:t>속성이 적용된 경우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946378" y="1640181"/>
            <a:ext cx="3883317" cy="49434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216000" rIns="216000" bIns="216000" rtlCol="0" anchor="t" anchorCtr="0"/>
          <a:lstStyle/>
          <a:p>
            <a:r>
              <a:rPr lang="en-US" altLang="ko-KR" sz="2000" dirty="0">
                <a:solidFill>
                  <a:schemeClr val="tx1"/>
                </a:solidFill>
              </a:rPr>
              <a:t>&lt;!DOCTYPE html&gt;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&lt;html&gt;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&lt;head&gt;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&lt;meta charset="utf-8"&gt;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&lt;style&gt;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div{  float: left;  }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&lt;/style&gt;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&lt;/head&gt;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56210" y="1002954"/>
            <a:ext cx="32918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2400" dirty="0"/>
              <a:t> ex8-3.html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5104016" y="1656808"/>
            <a:ext cx="6210992" cy="49268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216000" rIns="216000" bIns="216000" rtlCol="0" anchor="t" anchorCtr="0"/>
          <a:lstStyle/>
          <a:p>
            <a:r>
              <a:rPr lang="en-US" altLang="ko-KR" sz="2000" dirty="0">
                <a:solidFill>
                  <a:schemeClr val="tx1"/>
                </a:solidFill>
              </a:rPr>
              <a:t>&lt;body&gt;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&lt;div&gt;&lt;</a:t>
            </a:r>
            <a:r>
              <a:rPr lang="en-US" altLang="ko-KR" sz="2000" dirty="0" err="1">
                <a:solidFill>
                  <a:schemeClr val="tx1"/>
                </a:solidFill>
              </a:rPr>
              <a:t>img</a:t>
            </a:r>
            <a:r>
              <a:rPr lang="en-US" altLang="ko-KR" sz="2000" dirty="0">
                <a:solidFill>
                  <a:schemeClr val="tx1"/>
                </a:solidFill>
              </a:rPr>
              <a:t> </a:t>
            </a:r>
            <a:r>
              <a:rPr lang="en-US" altLang="ko-KR" sz="2000" dirty="0" err="1">
                <a:solidFill>
                  <a:schemeClr val="tx1"/>
                </a:solidFill>
              </a:rPr>
              <a:t>src</a:t>
            </a:r>
            <a:r>
              <a:rPr lang="en-US" altLang="ko-KR" sz="2000" dirty="0">
                <a:solidFill>
                  <a:schemeClr val="tx1"/>
                </a:solidFill>
              </a:rPr>
              <a:t>="./</a:t>
            </a:r>
            <a:r>
              <a:rPr lang="en-US" altLang="ko-KR" sz="2000" dirty="0" err="1">
                <a:solidFill>
                  <a:schemeClr val="tx1"/>
                </a:solidFill>
              </a:rPr>
              <a:t>img</a:t>
            </a:r>
            <a:r>
              <a:rPr lang="en-US" altLang="ko-KR" sz="2000" dirty="0">
                <a:solidFill>
                  <a:schemeClr val="tx1"/>
                </a:solidFill>
              </a:rPr>
              <a:t>/orange.jpg"&gt;&lt;/div&gt;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&lt;h3 style="border: solid 1px red;"&gt;</a:t>
            </a:r>
            <a:r>
              <a:rPr lang="ko-KR" altLang="en-US" sz="2000" dirty="0">
                <a:solidFill>
                  <a:schemeClr val="tx1"/>
                </a:solidFill>
              </a:rPr>
              <a:t>오렌지</a:t>
            </a:r>
            <a:r>
              <a:rPr lang="en-US" altLang="ko-KR" sz="2000" dirty="0">
                <a:solidFill>
                  <a:schemeClr val="tx1"/>
                </a:solidFill>
              </a:rPr>
              <a:t>&lt;/h3&gt;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&lt;p style="border: solid 1px red;"&gt;</a:t>
            </a:r>
            <a:r>
              <a:rPr lang="ko-KR" altLang="en-US" sz="2000" dirty="0">
                <a:solidFill>
                  <a:schemeClr val="tx1"/>
                </a:solidFill>
              </a:rPr>
              <a:t>인도가 원산지인 오렌지는 비타민 </a:t>
            </a:r>
            <a:r>
              <a:rPr lang="en-US" altLang="ko-KR" sz="2000" dirty="0">
                <a:solidFill>
                  <a:schemeClr val="tx1"/>
                </a:solidFill>
              </a:rPr>
              <a:t>C</a:t>
            </a:r>
            <a:r>
              <a:rPr lang="ko-KR" altLang="en-US" sz="2000" dirty="0">
                <a:solidFill>
                  <a:schemeClr val="tx1"/>
                </a:solidFill>
              </a:rPr>
              <a:t>가 풍부하고 달콤한 향기가 나고 남녀노소 누구나 좋아하는 과일이다</a:t>
            </a:r>
            <a:r>
              <a:rPr lang="en-US" altLang="ko-KR" sz="2000" dirty="0">
                <a:solidFill>
                  <a:schemeClr val="tx1"/>
                </a:solidFill>
              </a:rPr>
              <a:t>.&lt;/p&gt;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&lt;/body&gt;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&lt;/html&gt;</a:t>
            </a:r>
          </a:p>
        </p:txBody>
      </p:sp>
    </p:spTree>
    <p:extLst>
      <p:ext uri="{BB962C8B-B14F-4D97-AF65-F5344CB8AC3E}">
        <p14:creationId xmlns:p14="http://schemas.microsoft.com/office/powerpoint/2010/main" val="2257790958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/>
        </p:nvCxnSpPr>
        <p:spPr>
          <a:xfrm>
            <a:off x="0" y="972589"/>
            <a:ext cx="12192000" cy="0"/>
          </a:xfrm>
          <a:prstGeom prst="line">
            <a:avLst/>
          </a:prstGeom>
          <a:ln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10438015" y="914400"/>
            <a:ext cx="1753985" cy="74815"/>
          </a:xfrm>
          <a:prstGeom prst="rect">
            <a:avLst/>
          </a:prstGeom>
          <a:solidFill>
            <a:srgbClr val="FF0D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773083" y="266007"/>
            <a:ext cx="62248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ex8-3.html</a:t>
            </a:r>
            <a:r>
              <a:rPr lang="ko-KR" altLang="en-US" sz="3200" dirty="0"/>
              <a:t>의 실행 결과</a:t>
            </a:r>
          </a:p>
        </p:txBody>
      </p:sp>
      <p:graphicFrame>
        <p:nvGraphicFramePr>
          <p:cNvPr id="6" name="개체 5"/>
          <p:cNvGraphicFramePr>
            <a:graphicFrameLocks noChangeAspect="1"/>
          </p:cNvGraphicFramePr>
          <p:nvPr/>
        </p:nvGraphicFramePr>
        <p:xfrm>
          <a:off x="2550505" y="2040804"/>
          <a:ext cx="7142135" cy="37218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2" imgW="7555320" imgH="3936240" progId="Photoshop.Image.13">
                  <p:embed/>
                </p:oleObj>
              </mc:Choice>
              <mc:Fallback>
                <p:oleObj name="Image" r:id="rId2" imgW="7555320" imgH="3936240" progId="Photoshop.Image.13">
                  <p:embed/>
                  <p:pic>
                    <p:nvPicPr>
                      <p:cNvPr id="6" name="개체 5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550505" y="2040804"/>
                        <a:ext cx="7142135" cy="37218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20134221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/>
        </p:nvCxnSpPr>
        <p:spPr>
          <a:xfrm>
            <a:off x="0" y="972589"/>
            <a:ext cx="12192000" cy="0"/>
          </a:xfrm>
          <a:prstGeom prst="line">
            <a:avLst/>
          </a:prstGeom>
          <a:ln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10438015" y="914400"/>
            <a:ext cx="1753985" cy="74815"/>
          </a:xfrm>
          <a:prstGeom prst="rect">
            <a:avLst/>
          </a:prstGeom>
          <a:solidFill>
            <a:srgbClr val="FF0D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773083" y="232756"/>
            <a:ext cx="79883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clear </a:t>
            </a:r>
            <a:r>
              <a:rPr lang="ko-KR" altLang="en-US" sz="3200" dirty="0"/>
              <a:t>속성이 적용된 경우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946379" y="1640181"/>
            <a:ext cx="3858378" cy="49434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216000" rIns="216000" bIns="216000" rtlCol="0" anchor="t" anchorCtr="0"/>
          <a:lstStyle/>
          <a:p>
            <a:r>
              <a:rPr lang="en-US" altLang="ko-KR" sz="2000" dirty="0">
                <a:solidFill>
                  <a:schemeClr val="tx1"/>
                </a:solidFill>
              </a:rPr>
              <a:t>&lt;!DOCTYPE html&gt;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&lt;html&gt;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&lt;head&gt;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&lt;meta charset="utf-8"&gt;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&lt;style&gt;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div {  float: left;  }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h3 {  clear: left;  }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&lt;/style&gt;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&lt;/head&gt;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56210" y="1002954"/>
            <a:ext cx="3291841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2400" dirty="0"/>
              <a:t> ex8-4.html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5079076" y="1656808"/>
            <a:ext cx="6235931" cy="49268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216000" rIns="216000" bIns="216000" rtlCol="0" anchor="t" anchorCtr="0"/>
          <a:lstStyle/>
          <a:p>
            <a:r>
              <a:rPr lang="en-US" altLang="ko-KR" sz="2000" dirty="0">
                <a:solidFill>
                  <a:schemeClr val="tx1"/>
                </a:solidFill>
              </a:rPr>
              <a:t>&lt;body&gt;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&lt;div&gt;&lt;</a:t>
            </a:r>
            <a:r>
              <a:rPr lang="en-US" altLang="ko-KR" sz="2000" dirty="0" err="1">
                <a:solidFill>
                  <a:schemeClr val="tx1"/>
                </a:solidFill>
              </a:rPr>
              <a:t>img</a:t>
            </a:r>
            <a:r>
              <a:rPr lang="en-US" altLang="ko-KR" sz="2000" dirty="0">
                <a:solidFill>
                  <a:schemeClr val="tx1"/>
                </a:solidFill>
              </a:rPr>
              <a:t> </a:t>
            </a:r>
            <a:r>
              <a:rPr lang="en-US" altLang="ko-KR" sz="2000" dirty="0" err="1">
                <a:solidFill>
                  <a:schemeClr val="tx1"/>
                </a:solidFill>
              </a:rPr>
              <a:t>src</a:t>
            </a:r>
            <a:r>
              <a:rPr lang="en-US" altLang="ko-KR" sz="2000" dirty="0">
                <a:solidFill>
                  <a:schemeClr val="tx1"/>
                </a:solidFill>
              </a:rPr>
              <a:t>="./</a:t>
            </a:r>
            <a:r>
              <a:rPr lang="en-US" altLang="ko-KR" sz="2000" dirty="0" err="1">
                <a:solidFill>
                  <a:schemeClr val="tx1"/>
                </a:solidFill>
              </a:rPr>
              <a:t>img</a:t>
            </a:r>
            <a:r>
              <a:rPr lang="en-US" altLang="ko-KR" sz="2000" dirty="0">
                <a:solidFill>
                  <a:schemeClr val="tx1"/>
                </a:solidFill>
              </a:rPr>
              <a:t>/orange.jpg"&gt;&lt;/div&gt;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&lt;h3 style="border: solid 1px red;"&gt;</a:t>
            </a:r>
            <a:r>
              <a:rPr lang="ko-KR" altLang="en-US" sz="2000" dirty="0">
                <a:solidFill>
                  <a:schemeClr val="tx1"/>
                </a:solidFill>
              </a:rPr>
              <a:t>오렌지</a:t>
            </a:r>
            <a:r>
              <a:rPr lang="en-US" altLang="ko-KR" sz="2000" dirty="0">
                <a:solidFill>
                  <a:schemeClr val="tx1"/>
                </a:solidFill>
              </a:rPr>
              <a:t>&lt;/h3&gt;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&lt;p style="border: solid 1px red;"&gt;</a:t>
            </a:r>
            <a:r>
              <a:rPr lang="ko-KR" altLang="en-US" sz="2000" dirty="0">
                <a:solidFill>
                  <a:schemeClr val="tx1"/>
                </a:solidFill>
              </a:rPr>
              <a:t>인도가 원산지인 오렌지는 비타민 </a:t>
            </a:r>
            <a:r>
              <a:rPr lang="en-US" altLang="ko-KR" sz="2000" dirty="0">
                <a:solidFill>
                  <a:schemeClr val="tx1"/>
                </a:solidFill>
              </a:rPr>
              <a:t>C</a:t>
            </a:r>
            <a:r>
              <a:rPr lang="ko-KR" altLang="en-US" sz="2000" dirty="0">
                <a:solidFill>
                  <a:schemeClr val="tx1"/>
                </a:solidFill>
              </a:rPr>
              <a:t>가 풍부하고 달콤한 향기가 나고 남녀노소 누구나 좋아하는 과일이다</a:t>
            </a:r>
            <a:r>
              <a:rPr lang="en-US" altLang="ko-KR" sz="2000" dirty="0">
                <a:solidFill>
                  <a:schemeClr val="tx1"/>
                </a:solidFill>
              </a:rPr>
              <a:t>.&lt;/p&gt;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&lt;/body&gt;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&lt;/html&gt;</a:t>
            </a:r>
          </a:p>
        </p:txBody>
      </p:sp>
    </p:spTree>
    <p:extLst>
      <p:ext uri="{BB962C8B-B14F-4D97-AF65-F5344CB8AC3E}">
        <p14:creationId xmlns:p14="http://schemas.microsoft.com/office/powerpoint/2010/main" val="1274502427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/>
        </p:nvCxnSpPr>
        <p:spPr>
          <a:xfrm>
            <a:off x="0" y="972589"/>
            <a:ext cx="12192000" cy="0"/>
          </a:xfrm>
          <a:prstGeom prst="line">
            <a:avLst/>
          </a:prstGeom>
          <a:ln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10438015" y="914400"/>
            <a:ext cx="1753985" cy="74815"/>
          </a:xfrm>
          <a:prstGeom prst="rect">
            <a:avLst/>
          </a:prstGeom>
          <a:solidFill>
            <a:srgbClr val="FF0D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773083" y="266007"/>
            <a:ext cx="62248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ex8-4.html</a:t>
            </a:r>
            <a:r>
              <a:rPr lang="ko-KR" altLang="en-US" sz="3200" dirty="0"/>
              <a:t>의 실행 결과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2312" y="1953751"/>
            <a:ext cx="5667375" cy="391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560616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/>
        </p:nvCxnSpPr>
        <p:spPr>
          <a:xfrm>
            <a:off x="0" y="972589"/>
            <a:ext cx="12192000" cy="0"/>
          </a:xfrm>
          <a:prstGeom prst="line">
            <a:avLst/>
          </a:prstGeom>
          <a:ln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10438015" y="914400"/>
            <a:ext cx="1753985" cy="74815"/>
          </a:xfrm>
          <a:prstGeom prst="rect">
            <a:avLst/>
          </a:prstGeom>
          <a:solidFill>
            <a:srgbClr val="FF0D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773083" y="232756"/>
            <a:ext cx="79883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div </a:t>
            </a:r>
            <a:r>
              <a:rPr lang="ko-KR" altLang="en-US" sz="3200" dirty="0"/>
              <a:t>요소 레이아웃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946379" y="1640181"/>
            <a:ext cx="4847592" cy="49434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216000" rIns="216000" bIns="216000" rtlCol="0" anchor="t" anchorCtr="0"/>
          <a:lstStyle/>
          <a:p>
            <a:r>
              <a:rPr lang="en-US" altLang="ko-KR" sz="2000" dirty="0">
                <a:solidFill>
                  <a:schemeClr val="tx1"/>
                </a:solidFill>
              </a:rPr>
              <a:t>&lt;!DOCTYPE html&gt;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&lt;html&gt;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&lt;head&gt;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&lt;meta charset="utf-8"&gt;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&lt;style&gt;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#wrap {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    width: 800px;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margin: 0 auto;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}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#header {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    height: 60px;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    background-color: #</a:t>
            </a:r>
            <a:r>
              <a:rPr lang="en-US" altLang="ko-KR" sz="2000" dirty="0" err="1">
                <a:solidFill>
                  <a:schemeClr val="tx1"/>
                </a:solidFill>
              </a:rPr>
              <a:t>dddddd</a:t>
            </a:r>
            <a:r>
              <a:rPr lang="en-US" altLang="ko-KR" sz="2000" dirty="0">
                <a:solidFill>
                  <a:schemeClr val="tx1"/>
                </a:solidFill>
              </a:rPr>
              <a:t>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}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56210" y="1002954"/>
            <a:ext cx="3291841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2400" dirty="0"/>
              <a:t> ex8-5.html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6035040" y="1656808"/>
            <a:ext cx="5279967" cy="49268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216000" rIns="216000" bIns="216000" rtlCol="0" anchor="t" anchorCtr="0"/>
          <a:lstStyle/>
          <a:p>
            <a:r>
              <a:rPr lang="en-US" altLang="ko-KR" sz="2000" dirty="0">
                <a:solidFill>
                  <a:schemeClr val="tx1"/>
                </a:solidFill>
              </a:rPr>
              <a:t>#sidebar { width: 200px;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height: 300px;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float: left;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background-color: orange;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}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#section { width: 600px;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height: 300px;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float: right;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background-color: </a:t>
            </a:r>
            <a:r>
              <a:rPr lang="en-US" altLang="ko-KR" sz="2000" dirty="0" err="1">
                <a:solidFill>
                  <a:schemeClr val="tx1"/>
                </a:solidFill>
              </a:rPr>
              <a:t>skyblue</a:t>
            </a:r>
            <a:r>
              <a:rPr lang="en-US" altLang="ko-KR" sz="2000" dirty="0">
                <a:solidFill>
                  <a:schemeClr val="tx1"/>
                </a:solidFill>
              </a:rPr>
              <a:t>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}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#footer { clear: both;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height: 60px;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background-color: #</a:t>
            </a:r>
            <a:r>
              <a:rPr lang="en-US" altLang="ko-KR" sz="2000" dirty="0" err="1">
                <a:solidFill>
                  <a:schemeClr val="tx1"/>
                </a:solidFill>
              </a:rPr>
              <a:t>dddddd</a:t>
            </a:r>
            <a:r>
              <a:rPr lang="en-US" altLang="ko-KR" sz="2000" dirty="0">
                <a:solidFill>
                  <a:schemeClr val="tx1"/>
                </a:solidFill>
              </a:rPr>
              <a:t>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218802529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/>
        </p:nvCxnSpPr>
        <p:spPr>
          <a:xfrm>
            <a:off x="0" y="972589"/>
            <a:ext cx="12192000" cy="0"/>
          </a:xfrm>
          <a:prstGeom prst="line">
            <a:avLst/>
          </a:prstGeom>
          <a:ln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10438015" y="914400"/>
            <a:ext cx="1753985" cy="74815"/>
          </a:xfrm>
          <a:prstGeom prst="rect">
            <a:avLst/>
          </a:prstGeom>
          <a:solidFill>
            <a:srgbClr val="FF0D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971317" y="1286890"/>
            <a:ext cx="5487672" cy="52510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216000" rIns="216000" bIns="216000" rtlCol="0" anchor="t" anchorCtr="0"/>
          <a:lstStyle/>
          <a:p>
            <a:r>
              <a:rPr lang="en-US" altLang="ko-KR" sz="2000" dirty="0">
                <a:solidFill>
                  <a:schemeClr val="tx1"/>
                </a:solidFill>
              </a:rPr>
              <a:t>#header, #sidebar, #section, #footer {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font-size: 20px;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text-align: center;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padding-top: 30px;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} 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&lt;/style&gt;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&lt;/head&gt;</a:t>
            </a:r>
          </a:p>
          <a:p>
            <a:endParaRPr lang="en-US" altLang="ko-KR" sz="2000" dirty="0">
              <a:solidFill>
                <a:schemeClr val="tx1"/>
              </a:solidFill>
            </a:endParaRPr>
          </a:p>
          <a:p>
            <a:r>
              <a:rPr lang="en-US" altLang="ko-KR" sz="2000" dirty="0">
                <a:solidFill>
                  <a:schemeClr val="tx1"/>
                </a:solidFill>
              </a:rPr>
              <a:t>&lt;body&gt;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&lt;div id="wrap"&gt;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    &lt;h2&gt;div </a:t>
            </a:r>
            <a:r>
              <a:rPr lang="ko-KR" altLang="en-US" sz="2000" dirty="0">
                <a:solidFill>
                  <a:schemeClr val="tx1"/>
                </a:solidFill>
              </a:rPr>
              <a:t>요소를 이용한 레이아웃</a:t>
            </a:r>
            <a:r>
              <a:rPr lang="en-US" altLang="ko-KR" sz="2000" dirty="0">
                <a:solidFill>
                  <a:schemeClr val="tx1"/>
                </a:solidFill>
              </a:rPr>
              <a:t>&lt;/h2&gt;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    &lt;div id="header"&gt;	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</a:t>
            </a:r>
            <a:r>
              <a:rPr lang="ko-KR" altLang="en-US" sz="2000" dirty="0">
                <a:solidFill>
                  <a:schemeClr val="tx1"/>
                </a:solidFill>
              </a:rPr>
              <a:t>상단 헤더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    &lt;/div&gt;</a:t>
            </a:r>
          </a:p>
          <a:p>
            <a:endParaRPr lang="en-US" altLang="ko-KR" sz="2000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733309" y="1286890"/>
            <a:ext cx="4581698" cy="52510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216000" rIns="216000" bIns="216000" rtlCol="0" anchor="t" anchorCtr="0"/>
          <a:lstStyle/>
          <a:p>
            <a:r>
              <a:rPr lang="en-US" altLang="ko-KR" sz="2000" dirty="0">
                <a:solidFill>
                  <a:schemeClr val="tx1"/>
                </a:solidFill>
              </a:rPr>
              <a:t>    &lt;div id="sidebar"&gt;	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</a:t>
            </a:r>
            <a:r>
              <a:rPr lang="ko-KR" altLang="en-US" sz="2000" dirty="0" err="1">
                <a:solidFill>
                  <a:schemeClr val="tx1"/>
                </a:solidFill>
              </a:rPr>
              <a:t>사이드바</a:t>
            </a:r>
            <a:endParaRPr lang="ko-KR" altLang="en-US" sz="2000" dirty="0">
              <a:solidFill>
                <a:schemeClr val="tx1"/>
              </a:solidFill>
            </a:endParaRPr>
          </a:p>
          <a:p>
            <a:r>
              <a:rPr lang="en-US" altLang="ko-KR" sz="2000" dirty="0">
                <a:solidFill>
                  <a:schemeClr val="tx1"/>
                </a:solidFill>
              </a:rPr>
              <a:t>    &lt;/div&gt;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    &lt;div id="section"&gt;	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</a:t>
            </a:r>
            <a:r>
              <a:rPr lang="ko-KR" altLang="en-US" sz="2000" dirty="0">
                <a:solidFill>
                  <a:schemeClr val="tx1"/>
                </a:solidFill>
              </a:rPr>
              <a:t>메인 섹션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    &lt;/div&gt;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    &lt;div id="footer"&gt;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</a:t>
            </a:r>
            <a:r>
              <a:rPr lang="ko-KR" altLang="en-US" sz="2000" dirty="0">
                <a:solidFill>
                  <a:schemeClr val="tx1"/>
                </a:solidFill>
              </a:rPr>
              <a:t>하단 </a:t>
            </a:r>
            <a:r>
              <a:rPr lang="ko-KR" altLang="en-US" sz="2000" dirty="0" err="1">
                <a:solidFill>
                  <a:schemeClr val="tx1"/>
                </a:solidFill>
              </a:rPr>
              <a:t>푸터</a:t>
            </a:r>
            <a:endParaRPr lang="ko-KR" altLang="en-US" sz="2000" dirty="0">
              <a:solidFill>
                <a:schemeClr val="tx1"/>
              </a:solidFill>
            </a:endParaRPr>
          </a:p>
          <a:p>
            <a:r>
              <a:rPr lang="en-US" altLang="ko-KR" sz="2000" dirty="0">
                <a:solidFill>
                  <a:schemeClr val="tx1"/>
                </a:solidFill>
              </a:rPr>
              <a:t>    &lt;/div&gt;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&lt;/div&gt; &lt;!-- wrap --&gt;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&lt;/body&gt;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&lt;/html&gt;</a:t>
            </a:r>
          </a:p>
        </p:txBody>
      </p:sp>
    </p:spTree>
    <p:extLst>
      <p:ext uri="{BB962C8B-B14F-4D97-AF65-F5344CB8AC3E}">
        <p14:creationId xmlns:p14="http://schemas.microsoft.com/office/powerpoint/2010/main" val="3202270146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/>
        </p:nvCxnSpPr>
        <p:spPr>
          <a:xfrm>
            <a:off x="0" y="972589"/>
            <a:ext cx="12192000" cy="0"/>
          </a:xfrm>
          <a:prstGeom prst="line">
            <a:avLst/>
          </a:prstGeom>
          <a:ln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10438015" y="914400"/>
            <a:ext cx="1753985" cy="74815"/>
          </a:xfrm>
          <a:prstGeom prst="rect">
            <a:avLst/>
          </a:prstGeom>
          <a:solidFill>
            <a:srgbClr val="FF0D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773083" y="266007"/>
            <a:ext cx="62248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ex8-5.html</a:t>
            </a:r>
            <a:r>
              <a:rPr lang="ko-KR" altLang="en-US" sz="3200" dirty="0"/>
              <a:t>의 실행 결과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3883" y="1468721"/>
            <a:ext cx="6953943" cy="4943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9524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/>
        </p:nvCxnSpPr>
        <p:spPr>
          <a:xfrm>
            <a:off x="0" y="972589"/>
            <a:ext cx="12192000" cy="0"/>
          </a:xfrm>
          <a:prstGeom prst="line">
            <a:avLst/>
          </a:prstGeom>
          <a:ln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10438015" y="914400"/>
            <a:ext cx="1753985" cy="74815"/>
          </a:xfrm>
          <a:prstGeom prst="rect">
            <a:avLst/>
          </a:prstGeom>
          <a:solidFill>
            <a:srgbClr val="FF0D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773083" y="266007"/>
            <a:ext cx="79883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줄 바꿈 태그</a:t>
            </a:r>
            <a:r>
              <a:rPr lang="en-US" altLang="ko-KR" sz="3200" dirty="0"/>
              <a:t>(&lt;</a:t>
            </a:r>
            <a:r>
              <a:rPr lang="en-US" altLang="ko-KR" sz="3200" dirty="0" err="1"/>
              <a:t>br</a:t>
            </a:r>
            <a:r>
              <a:rPr lang="en-US" altLang="ko-KR" sz="3200" dirty="0"/>
              <a:t>&gt;) </a:t>
            </a:r>
            <a:r>
              <a:rPr lang="ko-KR" altLang="en-US" sz="3200" dirty="0"/>
              <a:t>사용 안함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1138335" y="1807796"/>
            <a:ext cx="9843795" cy="46279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216000" rIns="216000" bIns="216000" rtlCol="0" anchor="t" anchorCtr="0"/>
          <a:lstStyle/>
          <a:p>
            <a:pPr>
              <a:lnSpc>
                <a:spcPct val="110000"/>
              </a:lnSpc>
            </a:pPr>
            <a:r>
              <a:rPr lang="en-US" altLang="ko-KR" dirty="0">
                <a:solidFill>
                  <a:schemeClr val="tx1"/>
                </a:solidFill>
              </a:rPr>
              <a:t>&lt;!DOCTYPE html&gt;</a:t>
            </a:r>
          </a:p>
          <a:p>
            <a:pPr>
              <a:lnSpc>
                <a:spcPct val="110000"/>
              </a:lnSpc>
            </a:pPr>
            <a:r>
              <a:rPr lang="en-US" altLang="ko-KR" dirty="0">
                <a:solidFill>
                  <a:schemeClr val="tx1"/>
                </a:solidFill>
              </a:rPr>
              <a:t>&lt;html&gt;</a:t>
            </a:r>
          </a:p>
          <a:p>
            <a:pPr>
              <a:lnSpc>
                <a:spcPct val="110000"/>
              </a:lnSpc>
            </a:pPr>
            <a:r>
              <a:rPr lang="en-US" altLang="ko-KR" dirty="0">
                <a:solidFill>
                  <a:schemeClr val="tx1"/>
                </a:solidFill>
              </a:rPr>
              <a:t>&lt;head&gt;</a:t>
            </a:r>
          </a:p>
          <a:p>
            <a:pPr>
              <a:lnSpc>
                <a:spcPct val="110000"/>
              </a:lnSpc>
            </a:pPr>
            <a:r>
              <a:rPr lang="en-US" altLang="ko-KR" dirty="0">
                <a:solidFill>
                  <a:schemeClr val="tx1"/>
                </a:solidFill>
              </a:rPr>
              <a:t>&lt;meta charset="utf-8"&gt;</a:t>
            </a:r>
          </a:p>
          <a:p>
            <a:pPr>
              <a:lnSpc>
                <a:spcPct val="110000"/>
              </a:lnSpc>
            </a:pPr>
            <a:r>
              <a:rPr lang="en-US" altLang="ko-KR" dirty="0">
                <a:solidFill>
                  <a:schemeClr val="tx1"/>
                </a:solidFill>
              </a:rPr>
              <a:t>&lt;/head&gt;</a:t>
            </a:r>
          </a:p>
          <a:p>
            <a:pPr>
              <a:lnSpc>
                <a:spcPct val="110000"/>
              </a:lnSpc>
            </a:pPr>
            <a:r>
              <a:rPr lang="en-US" altLang="ko-KR" dirty="0">
                <a:solidFill>
                  <a:schemeClr val="tx1"/>
                </a:solidFill>
              </a:rPr>
              <a:t>&lt;body&gt;</a:t>
            </a:r>
          </a:p>
          <a:p>
            <a:pPr>
              <a:lnSpc>
                <a:spcPct val="110000"/>
              </a:lnSpc>
            </a:pPr>
            <a:r>
              <a:rPr lang="en-US" altLang="ko-KR" dirty="0">
                <a:solidFill>
                  <a:schemeClr val="tx1"/>
                </a:solidFill>
              </a:rPr>
              <a:t>	&lt;p&gt;1. </a:t>
            </a:r>
            <a:r>
              <a:rPr lang="ko-KR" altLang="en-US" dirty="0">
                <a:solidFill>
                  <a:schemeClr val="tx1"/>
                </a:solidFill>
              </a:rPr>
              <a:t>가는 말이 고와야 오는 말이 곱다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10000"/>
              </a:lnSpc>
            </a:pPr>
            <a:r>
              <a:rPr lang="en-US" altLang="ko-KR" dirty="0">
                <a:solidFill>
                  <a:schemeClr val="tx1"/>
                </a:solidFill>
              </a:rPr>
              <a:t>	   2. </a:t>
            </a:r>
            <a:r>
              <a:rPr lang="ko-KR" altLang="en-US" dirty="0">
                <a:solidFill>
                  <a:schemeClr val="tx1"/>
                </a:solidFill>
              </a:rPr>
              <a:t>말 한마디로 천냥 빛을 갚는다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10000"/>
              </a:lnSpc>
            </a:pPr>
            <a:r>
              <a:rPr lang="en-US" altLang="ko-KR" dirty="0">
                <a:solidFill>
                  <a:schemeClr val="tx1"/>
                </a:solidFill>
              </a:rPr>
              <a:t>	   3. </a:t>
            </a:r>
            <a:r>
              <a:rPr lang="ko-KR" altLang="en-US" dirty="0" err="1">
                <a:solidFill>
                  <a:schemeClr val="tx1"/>
                </a:solidFill>
              </a:rPr>
              <a:t>티끌모아</a:t>
            </a:r>
            <a:r>
              <a:rPr lang="ko-KR" altLang="en-US" dirty="0">
                <a:solidFill>
                  <a:schemeClr val="tx1"/>
                </a:solidFill>
              </a:rPr>
              <a:t> 태산이 된다</a:t>
            </a:r>
            <a:r>
              <a:rPr lang="en-US" altLang="ko-KR" dirty="0">
                <a:solidFill>
                  <a:schemeClr val="tx1"/>
                </a:solidFill>
              </a:rPr>
              <a:t>.&lt;/p&gt;</a:t>
            </a:r>
          </a:p>
          <a:p>
            <a:pPr>
              <a:lnSpc>
                <a:spcPct val="110000"/>
              </a:lnSpc>
            </a:pPr>
            <a:r>
              <a:rPr lang="en-US" altLang="ko-KR" dirty="0">
                <a:solidFill>
                  <a:schemeClr val="tx1"/>
                </a:solidFill>
              </a:rPr>
              <a:t>&lt;/body&gt;</a:t>
            </a:r>
          </a:p>
          <a:p>
            <a:pPr>
              <a:lnSpc>
                <a:spcPct val="110000"/>
              </a:lnSpc>
            </a:pPr>
            <a:r>
              <a:rPr lang="en-US" altLang="ko-KR" dirty="0">
                <a:solidFill>
                  <a:schemeClr val="tx1"/>
                </a:solidFill>
              </a:rPr>
              <a:t>&lt;/html&gt;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38335" y="1111022"/>
            <a:ext cx="2434273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2400" dirty="0"/>
              <a:t> ex2-4.html</a:t>
            </a:r>
          </a:p>
        </p:txBody>
      </p:sp>
    </p:spTree>
    <p:extLst>
      <p:ext uri="{BB962C8B-B14F-4D97-AF65-F5344CB8AC3E}">
        <p14:creationId xmlns:p14="http://schemas.microsoft.com/office/powerpoint/2010/main" val="430819928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/>
        </p:nvCxnSpPr>
        <p:spPr>
          <a:xfrm>
            <a:off x="0" y="972589"/>
            <a:ext cx="12192000" cy="0"/>
          </a:xfrm>
          <a:prstGeom prst="line">
            <a:avLst/>
          </a:prstGeom>
          <a:ln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10438015" y="914400"/>
            <a:ext cx="1753985" cy="74815"/>
          </a:xfrm>
          <a:prstGeom prst="rect">
            <a:avLst/>
          </a:prstGeom>
          <a:solidFill>
            <a:srgbClr val="FF0D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773083" y="232756"/>
            <a:ext cx="79883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HTML5 </a:t>
            </a:r>
            <a:r>
              <a:rPr lang="ko-KR" altLang="en-US" sz="3200" dirty="0"/>
              <a:t>레이아웃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946379" y="1640181"/>
            <a:ext cx="4847592" cy="49434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216000" rIns="216000" bIns="216000" rtlCol="0" anchor="t" anchorCtr="0"/>
          <a:lstStyle/>
          <a:p>
            <a:r>
              <a:rPr lang="en-US" altLang="ko-KR" sz="2000" dirty="0">
                <a:solidFill>
                  <a:schemeClr val="tx1"/>
                </a:solidFill>
              </a:rPr>
              <a:t>&lt;!DOCTYPE html&gt;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&lt;html&gt;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&lt;head&gt;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&lt;meta charset="utf-8"&gt;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&lt;style&gt;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#wrap {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width: 800px;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margin: 0 auto;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}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header {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height: 60px;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background-color: #</a:t>
            </a:r>
            <a:r>
              <a:rPr lang="en-US" altLang="ko-KR" sz="2000" dirty="0" err="1">
                <a:solidFill>
                  <a:schemeClr val="tx1"/>
                </a:solidFill>
              </a:rPr>
              <a:t>dddddd</a:t>
            </a:r>
            <a:r>
              <a:rPr lang="en-US" altLang="ko-KR" sz="2000" dirty="0">
                <a:solidFill>
                  <a:schemeClr val="tx1"/>
                </a:solidFill>
              </a:rPr>
              <a:t>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}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56210" y="1002954"/>
            <a:ext cx="3291841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2400" dirty="0"/>
              <a:t> ex8-6.html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6035040" y="1656808"/>
            <a:ext cx="5279967" cy="49268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216000" rIns="216000" bIns="216000" rtlCol="0" anchor="t" anchorCtr="0"/>
          <a:lstStyle/>
          <a:p>
            <a:r>
              <a:rPr lang="en-US" altLang="ko-KR" sz="2000" dirty="0">
                <a:solidFill>
                  <a:schemeClr val="tx1"/>
                </a:solidFill>
              </a:rPr>
              <a:t>aside {	width: 200px;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height: 300px;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float: left;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background-color: pink;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}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section { width: 600px;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height: 300px;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float: right;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background-color: yellow;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}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footer {  clear: both;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height: 60px;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background-color: #</a:t>
            </a:r>
            <a:r>
              <a:rPr lang="en-US" altLang="ko-KR" sz="2000" dirty="0" err="1">
                <a:solidFill>
                  <a:schemeClr val="tx1"/>
                </a:solidFill>
              </a:rPr>
              <a:t>dddddd</a:t>
            </a:r>
            <a:r>
              <a:rPr lang="en-US" altLang="ko-KR" sz="2000" dirty="0">
                <a:solidFill>
                  <a:schemeClr val="tx1"/>
                </a:solidFill>
              </a:rPr>
              <a:t>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511508867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/>
        </p:nvCxnSpPr>
        <p:spPr>
          <a:xfrm>
            <a:off x="0" y="972589"/>
            <a:ext cx="12192000" cy="0"/>
          </a:xfrm>
          <a:prstGeom prst="line">
            <a:avLst/>
          </a:prstGeom>
          <a:ln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10438015" y="914400"/>
            <a:ext cx="1753985" cy="74815"/>
          </a:xfrm>
          <a:prstGeom prst="rect">
            <a:avLst/>
          </a:prstGeom>
          <a:solidFill>
            <a:srgbClr val="FF0D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971317" y="1286890"/>
            <a:ext cx="5130225" cy="52510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216000" rIns="216000" bIns="216000" rtlCol="0" anchor="t" anchorCtr="0"/>
          <a:lstStyle/>
          <a:p>
            <a:r>
              <a:rPr lang="en-US" altLang="ko-KR" sz="2000" dirty="0">
                <a:solidFill>
                  <a:schemeClr val="tx1"/>
                </a:solidFill>
              </a:rPr>
              <a:t>header, aside, section, footer {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font-size: 20px;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text-align: center;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padding-top: 30px;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} 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&lt;/style&gt;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&lt;/head&gt;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&lt;body&gt;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&lt;div id="wrap"&gt;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    &lt;h2&gt;HTML5</a:t>
            </a:r>
            <a:r>
              <a:rPr lang="ko-KR" altLang="en-US" sz="2000" dirty="0">
                <a:solidFill>
                  <a:schemeClr val="tx1"/>
                </a:solidFill>
              </a:rPr>
              <a:t>의 레이아웃 태그</a:t>
            </a:r>
            <a:r>
              <a:rPr lang="en-US" altLang="ko-KR" sz="2000" dirty="0">
                <a:solidFill>
                  <a:schemeClr val="tx1"/>
                </a:solidFill>
              </a:rPr>
              <a:t>&lt;/h2&gt;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    &lt;header&gt;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</a:t>
            </a:r>
            <a:r>
              <a:rPr lang="ko-KR" altLang="en-US" sz="2000" dirty="0">
                <a:solidFill>
                  <a:schemeClr val="tx1"/>
                </a:solidFill>
              </a:rPr>
              <a:t>상단 헤더</a:t>
            </a:r>
            <a:r>
              <a:rPr lang="en-US" altLang="ko-KR" sz="2000" dirty="0">
                <a:solidFill>
                  <a:schemeClr val="tx1"/>
                </a:solidFill>
              </a:rPr>
              <a:t>(&amp;</a:t>
            </a:r>
            <a:r>
              <a:rPr lang="en-US" altLang="ko-KR" sz="2000" dirty="0" err="1">
                <a:solidFill>
                  <a:schemeClr val="tx1"/>
                </a:solidFill>
              </a:rPr>
              <a:t>lt;header&amp;gt</a:t>
            </a:r>
            <a:r>
              <a:rPr lang="en-US" altLang="ko-KR" sz="2000" dirty="0">
                <a:solidFill>
                  <a:schemeClr val="tx1"/>
                </a:solidFill>
              </a:rPr>
              <a:t>; </a:t>
            </a:r>
            <a:r>
              <a:rPr lang="ko-KR" altLang="en-US" sz="2000" dirty="0">
                <a:solidFill>
                  <a:schemeClr val="tx1"/>
                </a:solidFill>
              </a:rPr>
              <a:t>태그</a:t>
            </a:r>
            <a:r>
              <a:rPr lang="en-US" altLang="ko-KR" sz="2000" dirty="0">
                <a:solidFill>
                  <a:schemeClr val="tx1"/>
                </a:solidFill>
              </a:rPr>
              <a:t>)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    &lt;/header&gt;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	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6325985" y="1286890"/>
            <a:ext cx="4989022" cy="52510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216000" rIns="216000" bIns="216000" rtlCol="0" anchor="t" anchorCtr="0"/>
          <a:lstStyle/>
          <a:p>
            <a:r>
              <a:rPr lang="en-US" altLang="ko-KR" sz="2000" dirty="0">
                <a:solidFill>
                  <a:schemeClr val="tx1"/>
                </a:solidFill>
              </a:rPr>
              <a:t>    &lt;aside&gt;</a:t>
            </a:r>
          </a:p>
          <a:p>
            <a:r>
              <a:rPr lang="ko-KR" altLang="en-US" sz="2000" dirty="0">
                <a:solidFill>
                  <a:schemeClr val="tx1"/>
                </a:solidFill>
              </a:rPr>
              <a:t>        </a:t>
            </a:r>
            <a:r>
              <a:rPr lang="ko-KR" altLang="en-US" sz="2000" dirty="0" err="1">
                <a:solidFill>
                  <a:schemeClr val="tx1"/>
                </a:solidFill>
              </a:rPr>
              <a:t>사이드바</a:t>
            </a:r>
            <a:r>
              <a:rPr lang="en-US" altLang="ko-KR" sz="2000" dirty="0">
                <a:solidFill>
                  <a:schemeClr val="tx1"/>
                </a:solidFill>
              </a:rPr>
              <a:t>&lt;</a:t>
            </a:r>
            <a:r>
              <a:rPr lang="en-US" altLang="ko-KR" sz="2000" dirty="0" err="1">
                <a:solidFill>
                  <a:schemeClr val="tx1"/>
                </a:solidFill>
              </a:rPr>
              <a:t>br</a:t>
            </a:r>
            <a:r>
              <a:rPr lang="en-US" altLang="ko-KR" sz="2000" dirty="0">
                <a:solidFill>
                  <a:schemeClr val="tx1"/>
                </a:solidFill>
              </a:rPr>
              <a:t>&gt;(&amp;</a:t>
            </a:r>
            <a:r>
              <a:rPr lang="en-US" altLang="ko-KR" sz="2000" dirty="0" err="1">
                <a:solidFill>
                  <a:schemeClr val="tx1"/>
                </a:solidFill>
              </a:rPr>
              <a:t>lt;aside&amp;gt</a:t>
            </a:r>
            <a:r>
              <a:rPr lang="en-US" altLang="ko-KR" sz="2000" dirty="0">
                <a:solidFill>
                  <a:schemeClr val="tx1"/>
                </a:solidFill>
              </a:rPr>
              <a:t>; </a:t>
            </a:r>
            <a:r>
              <a:rPr lang="ko-KR" altLang="en-US" sz="2000" dirty="0">
                <a:solidFill>
                  <a:schemeClr val="tx1"/>
                </a:solidFill>
              </a:rPr>
              <a:t>태그</a:t>
            </a:r>
            <a:r>
              <a:rPr lang="en-US" altLang="ko-KR" sz="2000" dirty="0">
                <a:solidFill>
                  <a:schemeClr val="tx1"/>
                </a:solidFill>
              </a:rPr>
              <a:t>)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    &lt;/aside&gt;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    &lt;section&gt;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        </a:t>
            </a:r>
            <a:r>
              <a:rPr lang="ko-KR" altLang="en-US" sz="2000" dirty="0">
                <a:solidFill>
                  <a:schemeClr val="tx1"/>
                </a:solidFill>
              </a:rPr>
              <a:t>메인 콘텐츠</a:t>
            </a:r>
            <a:r>
              <a:rPr lang="en-US" altLang="ko-KR" sz="2000" dirty="0">
                <a:solidFill>
                  <a:schemeClr val="tx1"/>
                </a:solidFill>
              </a:rPr>
              <a:t>(&amp;</a:t>
            </a:r>
            <a:r>
              <a:rPr lang="en-US" altLang="ko-KR" sz="2000" dirty="0" err="1">
                <a:solidFill>
                  <a:schemeClr val="tx1"/>
                </a:solidFill>
              </a:rPr>
              <a:t>lt;section&amp;gt</a:t>
            </a:r>
            <a:r>
              <a:rPr lang="en-US" altLang="ko-KR" sz="2000" dirty="0">
                <a:solidFill>
                  <a:schemeClr val="tx1"/>
                </a:solidFill>
              </a:rPr>
              <a:t>; </a:t>
            </a:r>
            <a:r>
              <a:rPr lang="ko-KR" altLang="en-US" sz="2000" dirty="0">
                <a:solidFill>
                  <a:schemeClr val="tx1"/>
                </a:solidFill>
              </a:rPr>
              <a:t>태그</a:t>
            </a:r>
            <a:r>
              <a:rPr lang="en-US" altLang="ko-KR" sz="2000" dirty="0">
                <a:solidFill>
                  <a:schemeClr val="tx1"/>
                </a:solidFill>
              </a:rPr>
              <a:t>)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    &lt;/section&gt;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    &lt;footer&gt;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</a:t>
            </a:r>
            <a:r>
              <a:rPr lang="ko-KR" altLang="en-US" sz="2000" dirty="0">
                <a:solidFill>
                  <a:schemeClr val="tx1"/>
                </a:solidFill>
              </a:rPr>
              <a:t>하단 </a:t>
            </a:r>
            <a:r>
              <a:rPr lang="ko-KR" altLang="en-US" sz="2000" dirty="0" err="1">
                <a:solidFill>
                  <a:schemeClr val="tx1"/>
                </a:solidFill>
              </a:rPr>
              <a:t>푸터</a:t>
            </a:r>
            <a:r>
              <a:rPr lang="en-US" altLang="ko-KR" sz="2000" dirty="0">
                <a:solidFill>
                  <a:schemeClr val="tx1"/>
                </a:solidFill>
              </a:rPr>
              <a:t>(&amp;</a:t>
            </a:r>
            <a:r>
              <a:rPr lang="en-US" altLang="ko-KR" sz="2000" dirty="0" err="1">
                <a:solidFill>
                  <a:schemeClr val="tx1"/>
                </a:solidFill>
              </a:rPr>
              <a:t>lt;footer&amp;gt</a:t>
            </a:r>
            <a:r>
              <a:rPr lang="en-US" altLang="ko-KR" sz="2000" dirty="0">
                <a:solidFill>
                  <a:schemeClr val="tx1"/>
                </a:solidFill>
              </a:rPr>
              <a:t>; </a:t>
            </a:r>
            <a:r>
              <a:rPr lang="ko-KR" altLang="en-US" sz="2000" dirty="0">
                <a:solidFill>
                  <a:schemeClr val="tx1"/>
                </a:solidFill>
              </a:rPr>
              <a:t>태그</a:t>
            </a:r>
            <a:r>
              <a:rPr lang="en-US" altLang="ko-KR" sz="2000" dirty="0">
                <a:solidFill>
                  <a:schemeClr val="tx1"/>
                </a:solidFill>
              </a:rPr>
              <a:t>)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    &lt;/footer&gt;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&lt;/div&gt; &lt;!-- wrap --&gt;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&lt;/body&gt;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&lt;/html&gt;</a:t>
            </a:r>
          </a:p>
        </p:txBody>
      </p:sp>
    </p:spTree>
    <p:extLst>
      <p:ext uri="{BB962C8B-B14F-4D97-AF65-F5344CB8AC3E}">
        <p14:creationId xmlns:p14="http://schemas.microsoft.com/office/powerpoint/2010/main" val="1110311503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/>
        </p:nvCxnSpPr>
        <p:spPr>
          <a:xfrm>
            <a:off x="0" y="972589"/>
            <a:ext cx="12192000" cy="0"/>
          </a:xfrm>
          <a:prstGeom prst="line">
            <a:avLst/>
          </a:prstGeom>
          <a:ln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10438015" y="914400"/>
            <a:ext cx="1753985" cy="74815"/>
          </a:xfrm>
          <a:prstGeom prst="rect">
            <a:avLst/>
          </a:prstGeom>
          <a:solidFill>
            <a:srgbClr val="FF0D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773083" y="266007"/>
            <a:ext cx="62248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ex8-6.html</a:t>
            </a:r>
            <a:r>
              <a:rPr lang="ko-KR" altLang="en-US" sz="3200" dirty="0"/>
              <a:t>의 실행 결과</a:t>
            </a:r>
          </a:p>
        </p:txBody>
      </p:sp>
      <p:graphicFrame>
        <p:nvGraphicFramePr>
          <p:cNvPr id="5" name="개체 4"/>
          <p:cNvGraphicFramePr>
            <a:graphicFrameLocks noChangeAspect="1"/>
          </p:cNvGraphicFramePr>
          <p:nvPr/>
        </p:nvGraphicFramePr>
        <p:xfrm>
          <a:off x="2586341" y="1442940"/>
          <a:ext cx="7019318" cy="49789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2" imgW="12342600" imgH="8774280" progId="Photoshop.Image.13">
                  <p:embed/>
                </p:oleObj>
              </mc:Choice>
              <mc:Fallback>
                <p:oleObj name="Image" r:id="rId2" imgW="12342600" imgH="8774280" progId="Photoshop.Image.13">
                  <p:embed/>
                  <p:pic>
                    <p:nvPicPr>
                      <p:cNvPr id="5" name="개체 4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586341" y="1442940"/>
                        <a:ext cx="7019318" cy="497890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57011725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/>
        </p:nvCxnSpPr>
        <p:spPr>
          <a:xfrm>
            <a:off x="0" y="972589"/>
            <a:ext cx="12192000" cy="0"/>
          </a:xfrm>
          <a:prstGeom prst="line">
            <a:avLst/>
          </a:prstGeom>
          <a:ln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10438015" y="914400"/>
            <a:ext cx="1753985" cy="74815"/>
          </a:xfrm>
          <a:prstGeom prst="rect">
            <a:avLst/>
          </a:prstGeom>
          <a:solidFill>
            <a:srgbClr val="FF0D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773083" y="266007"/>
            <a:ext cx="62248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HTML5 </a:t>
            </a:r>
            <a:r>
              <a:rPr lang="ko-KR" altLang="en-US" sz="3200" dirty="0"/>
              <a:t>레이아웃 태그의 예</a:t>
            </a:r>
          </a:p>
        </p:txBody>
      </p:sp>
      <p:graphicFrame>
        <p:nvGraphicFramePr>
          <p:cNvPr id="6" name="개체 5"/>
          <p:cNvGraphicFramePr>
            <a:graphicFrameLocks noChangeAspect="1"/>
          </p:cNvGraphicFramePr>
          <p:nvPr/>
        </p:nvGraphicFramePr>
        <p:xfrm>
          <a:off x="3343621" y="1395681"/>
          <a:ext cx="5504757" cy="5121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2" imgW="7123680" imgH="6628320" progId="Photoshop.Image.13">
                  <p:embed/>
                </p:oleObj>
              </mc:Choice>
              <mc:Fallback>
                <p:oleObj name="Image" r:id="rId2" imgW="7123680" imgH="6628320" progId="Photoshop.Image.13">
                  <p:embed/>
                  <p:pic>
                    <p:nvPicPr>
                      <p:cNvPr id="6" name="개체 5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343621" y="1395681"/>
                        <a:ext cx="5504757" cy="51219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6279592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/>
        </p:nvCxnSpPr>
        <p:spPr>
          <a:xfrm>
            <a:off x="0" y="972589"/>
            <a:ext cx="12192000" cy="0"/>
          </a:xfrm>
          <a:prstGeom prst="line">
            <a:avLst/>
          </a:prstGeom>
          <a:ln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10438015" y="914400"/>
            <a:ext cx="1753985" cy="74815"/>
          </a:xfrm>
          <a:prstGeom prst="rect">
            <a:avLst/>
          </a:prstGeom>
          <a:solidFill>
            <a:srgbClr val="FF0D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773083" y="232756"/>
            <a:ext cx="62248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HTML5 </a:t>
            </a:r>
            <a:r>
              <a:rPr lang="ko-KR" altLang="en-US" sz="3200" dirty="0"/>
              <a:t>레이아웃 태그</a:t>
            </a:r>
          </a:p>
        </p:txBody>
      </p:sp>
      <p:graphicFrame>
        <p:nvGraphicFramePr>
          <p:cNvPr id="5" name="개체 4"/>
          <p:cNvGraphicFramePr>
            <a:graphicFrameLocks noChangeAspect="1"/>
          </p:cNvGraphicFramePr>
          <p:nvPr/>
        </p:nvGraphicFramePr>
        <p:xfrm>
          <a:off x="2521743" y="1837373"/>
          <a:ext cx="7148513" cy="3911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2" imgW="7148880" imgH="3911040" progId="Photoshop.Image.13">
                  <p:embed/>
                </p:oleObj>
              </mc:Choice>
              <mc:Fallback>
                <p:oleObj name="Image" r:id="rId2" imgW="7148880" imgH="3911040" progId="Photoshop.Image.13">
                  <p:embed/>
                  <p:pic>
                    <p:nvPicPr>
                      <p:cNvPr id="5" name="개체 4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521743" y="1837373"/>
                        <a:ext cx="7148513" cy="3911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16804224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/>
        </p:nvCxnSpPr>
        <p:spPr>
          <a:xfrm>
            <a:off x="0" y="972589"/>
            <a:ext cx="12192000" cy="0"/>
          </a:xfrm>
          <a:prstGeom prst="line">
            <a:avLst/>
          </a:prstGeom>
          <a:ln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10438015" y="914400"/>
            <a:ext cx="1753985" cy="74815"/>
          </a:xfrm>
          <a:prstGeom prst="rect">
            <a:avLst/>
          </a:prstGeom>
          <a:solidFill>
            <a:srgbClr val="FF0D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773083" y="232756"/>
            <a:ext cx="79883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position : relative</a:t>
            </a:r>
            <a:endParaRPr lang="ko-KR" altLang="en-US" sz="3200" dirty="0"/>
          </a:p>
        </p:txBody>
      </p:sp>
      <p:sp>
        <p:nvSpPr>
          <p:cNvPr id="7" name="직사각형 6"/>
          <p:cNvSpPr/>
          <p:nvPr/>
        </p:nvSpPr>
        <p:spPr>
          <a:xfrm>
            <a:off x="946379" y="1640181"/>
            <a:ext cx="4515083" cy="49434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216000" rIns="216000" bIns="216000" rtlCol="0" anchor="t" anchorCtr="0"/>
          <a:lstStyle/>
          <a:p>
            <a:r>
              <a:rPr lang="en-US" altLang="ko-KR" sz="2000" dirty="0">
                <a:solidFill>
                  <a:schemeClr val="tx1"/>
                </a:solidFill>
              </a:rPr>
              <a:t>&lt;!DOCTYPE html&gt;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&lt;html&gt;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&lt;head&gt;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&lt;meta charset="utf-8"&gt;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&lt;style&gt;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#b { 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position: relative;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left: 60px;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top: 30px;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}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#a, #b, #c { width: 100px;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height: 60px;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background-color: yellow;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border: solid 1px black;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}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56210" y="1002954"/>
            <a:ext cx="3291841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2400" dirty="0"/>
              <a:t> ex8-7.html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5727470" y="1656808"/>
            <a:ext cx="5461461" cy="49268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216000" rIns="216000" bIns="216000" rtlCol="0" anchor="t" anchorCtr="0"/>
          <a:lstStyle/>
          <a:p>
            <a:r>
              <a:rPr lang="en-US" altLang="ko-KR" sz="2000" dirty="0">
                <a:solidFill>
                  <a:schemeClr val="tx1"/>
                </a:solidFill>
              </a:rPr>
              <a:t>&lt;/style&gt;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&lt;/head&gt;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&lt;body&gt;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          &lt;h3&gt;</a:t>
            </a:r>
            <a:r>
              <a:rPr lang="ko-KR" altLang="en-US" sz="2000" dirty="0">
                <a:solidFill>
                  <a:schemeClr val="tx1"/>
                </a:solidFill>
              </a:rPr>
              <a:t>상대 위치 </a:t>
            </a:r>
            <a:endParaRPr lang="en-US" altLang="ko-KR" sz="2000" dirty="0">
              <a:solidFill>
                <a:schemeClr val="tx1"/>
              </a:solidFill>
            </a:endParaRPr>
          </a:p>
          <a:p>
            <a:r>
              <a:rPr lang="en-US" altLang="ko-KR" sz="2000" dirty="0">
                <a:solidFill>
                  <a:schemeClr val="tx1"/>
                </a:solidFill>
              </a:rPr>
              <a:t>	       </a:t>
            </a:r>
            <a:r>
              <a:rPr lang="ko-KR" altLang="en-US" sz="2000" dirty="0">
                <a:solidFill>
                  <a:schemeClr val="tx1"/>
                </a:solidFill>
              </a:rPr>
              <a:t>지정</a:t>
            </a:r>
            <a:r>
              <a:rPr lang="en-US" altLang="ko-KR" sz="2000" dirty="0">
                <a:solidFill>
                  <a:schemeClr val="tx1"/>
                </a:solidFill>
              </a:rPr>
              <a:t>(position: relative)&lt;/h3&gt;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&lt;div id="a"&gt;</a:t>
            </a:r>
            <a:r>
              <a:rPr lang="ko-KR" altLang="en-US" sz="2000" dirty="0">
                <a:solidFill>
                  <a:schemeClr val="tx1"/>
                </a:solidFill>
              </a:rPr>
              <a:t>요소 </a:t>
            </a:r>
            <a:r>
              <a:rPr lang="en-US" altLang="ko-KR" sz="2000" dirty="0">
                <a:solidFill>
                  <a:schemeClr val="tx1"/>
                </a:solidFill>
              </a:rPr>
              <a:t>A&lt;/div&gt;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&lt;div id="b"&gt;</a:t>
            </a:r>
            <a:r>
              <a:rPr lang="ko-KR" altLang="en-US" sz="2000" dirty="0">
                <a:solidFill>
                  <a:schemeClr val="tx1"/>
                </a:solidFill>
              </a:rPr>
              <a:t>요소 </a:t>
            </a:r>
            <a:r>
              <a:rPr lang="en-US" altLang="ko-KR" sz="2000" dirty="0">
                <a:solidFill>
                  <a:schemeClr val="tx1"/>
                </a:solidFill>
              </a:rPr>
              <a:t>B&lt;/div&gt; 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&lt;div id="c"&gt;</a:t>
            </a:r>
            <a:r>
              <a:rPr lang="ko-KR" altLang="en-US" sz="2000" dirty="0">
                <a:solidFill>
                  <a:schemeClr val="tx1"/>
                </a:solidFill>
              </a:rPr>
              <a:t>요소 </a:t>
            </a:r>
            <a:r>
              <a:rPr lang="en-US" altLang="ko-KR" sz="2000" dirty="0">
                <a:solidFill>
                  <a:schemeClr val="tx1"/>
                </a:solidFill>
              </a:rPr>
              <a:t>C&lt;/div&gt; 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&lt;/body&gt;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&lt;/html&gt;</a:t>
            </a:r>
          </a:p>
        </p:txBody>
      </p:sp>
    </p:spTree>
    <p:extLst>
      <p:ext uri="{BB962C8B-B14F-4D97-AF65-F5344CB8AC3E}">
        <p14:creationId xmlns:p14="http://schemas.microsoft.com/office/powerpoint/2010/main" val="1108620801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/>
        </p:nvCxnSpPr>
        <p:spPr>
          <a:xfrm>
            <a:off x="0" y="972589"/>
            <a:ext cx="12192000" cy="0"/>
          </a:xfrm>
          <a:prstGeom prst="line">
            <a:avLst/>
          </a:prstGeom>
          <a:ln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10438015" y="914400"/>
            <a:ext cx="1753985" cy="74815"/>
          </a:xfrm>
          <a:prstGeom prst="rect">
            <a:avLst/>
          </a:prstGeom>
          <a:solidFill>
            <a:srgbClr val="FF0D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773083" y="266007"/>
            <a:ext cx="62248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ex8-7.html</a:t>
            </a:r>
            <a:r>
              <a:rPr lang="ko-KR" altLang="en-US" sz="3200" dirty="0"/>
              <a:t>의 실행 결과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6625" y="2058871"/>
            <a:ext cx="5238750" cy="3438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787944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/>
        </p:nvCxnSpPr>
        <p:spPr>
          <a:xfrm>
            <a:off x="0" y="972589"/>
            <a:ext cx="12192000" cy="0"/>
          </a:xfrm>
          <a:prstGeom prst="line">
            <a:avLst/>
          </a:prstGeom>
          <a:ln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10438015" y="914400"/>
            <a:ext cx="1753985" cy="74815"/>
          </a:xfrm>
          <a:prstGeom prst="rect">
            <a:avLst/>
          </a:prstGeom>
          <a:solidFill>
            <a:srgbClr val="FF0D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773083" y="232756"/>
            <a:ext cx="79883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position : absolute</a:t>
            </a:r>
            <a:endParaRPr lang="ko-KR" altLang="en-US" sz="3200" dirty="0"/>
          </a:p>
        </p:txBody>
      </p:sp>
      <p:sp>
        <p:nvSpPr>
          <p:cNvPr id="7" name="직사각형 6"/>
          <p:cNvSpPr/>
          <p:nvPr/>
        </p:nvSpPr>
        <p:spPr>
          <a:xfrm>
            <a:off x="946379" y="1640181"/>
            <a:ext cx="4673025" cy="49434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216000" rIns="216000" bIns="216000" rtlCol="0" anchor="t" anchorCtr="0"/>
          <a:lstStyle/>
          <a:p>
            <a:r>
              <a:rPr lang="en-US" altLang="ko-KR" sz="2000" dirty="0">
                <a:solidFill>
                  <a:schemeClr val="tx1"/>
                </a:solidFill>
              </a:rPr>
              <a:t>&lt;!DOCTYPE html&gt;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&lt;html&gt;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&lt;head&gt;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&lt;meta charset="utf-8"&gt;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&lt;style&gt;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#b { 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position: absolute;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left: 80px;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top: 50px;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}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#a, #b, #c { width: 100px;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height: 60px;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background-color: yellow;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border: solid 1px black;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}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56210" y="1002954"/>
            <a:ext cx="3291841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2400" dirty="0"/>
              <a:t> ex8-8.html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5843847" y="1656808"/>
            <a:ext cx="5471160" cy="49268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216000" rIns="216000" bIns="216000" rtlCol="0" anchor="t" anchorCtr="0"/>
          <a:lstStyle/>
          <a:p>
            <a:r>
              <a:rPr lang="en-US" altLang="ko-KR" sz="2000" dirty="0">
                <a:solidFill>
                  <a:schemeClr val="tx1"/>
                </a:solidFill>
              </a:rPr>
              <a:t>&lt;/style&gt;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&lt;/head&gt;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&lt;body&gt;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&lt;h3&gt;</a:t>
            </a:r>
            <a:r>
              <a:rPr lang="ko-KR" altLang="en-US" sz="2000" dirty="0">
                <a:solidFill>
                  <a:schemeClr val="tx1"/>
                </a:solidFill>
              </a:rPr>
              <a:t>절대 위치 </a:t>
            </a:r>
            <a:endParaRPr lang="en-US" altLang="ko-KR" sz="2000" dirty="0">
              <a:solidFill>
                <a:schemeClr val="tx1"/>
              </a:solidFill>
            </a:endParaRPr>
          </a:p>
          <a:p>
            <a:r>
              <a:rPr lang="en-US" altLang="ko-KR" sz="2000" dirty="0">
                <a:solidFill>
                  <a:schemeClr val="tx1"/>
                </a:solidFill>
              </a:rPr>
              <a:t>               </a:t>
            </a:r>
            <a:r>
              <a:rPr lang="ko-KR" altLang="en-US" sz="2000" dirty="0">
                <a:solidFill>
                  <a:schemeClr val="tx1"/>
                </a:solidFill>
              </a:rPr>
              <a:t>지정</a:t>
            </a:r>
            <a:r>
              <a:rPr lang="en-US" altLang="ko-KR" sz="2000" dirty="0">
                <a:solidFill>
                  <a:schemeClr val="tx1"/>
                </a:solidFill>
              </a:rPr>
              <a:t>(position: absolute)&lt;/h3&gt;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&lt;div id="a"&gt;</a:t>
            </a:r>
            <a:r>
              <a:rPr lang="ko-KR" altLang="en-US" sz="2000" dirty="0">
                <a:solidFill>
                  <a:schemeClr val="tx1"/>
                </a:solidFill>
              </a:rPr>
              <a:t>요소 </a:t>
            </a:r>
            <a:r>
              <a:rPr lang="en-US" altLang="ko-KR" sz="2000" dirty="0">
                <a:solidFill>
                  <a:schemeClr val="tx1"/>
                </a:solidFill>
              </a:rPr>
              <a:t>A&lt;/div&gt;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&lt;div id="b"&gt;</a:t>
            </a:r>
            <a:r>
              <a:rPr lang="ko-KR" altLang="en-US" sz="2000" dirty="0">
                <a:solidFill>
                  <a:schemeClr val="tx1"/>
                </a:solidFill>
              </a:rPr>
              <a:t>요소 </a:t>
            </a:r>
            <a:r>
              <a:rPr lang="en-US" altLang="ko-KR" sz="2000" dirty="0">
                <a:solidFill>
                  <a:schemeClr val="tx1"/>
                </a:solidFill>
              </a:rPr>
              <a:t>B&lt;/div&gt; 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&lt;div id="c"&gt;</a:t>
            </a:r>
            <a:r>
              <a:rPr lang="ko-KR" altLang="en-US" sz="2000" dirty="0">
                <a:solidFill>
                  <a:schemeClr val="tx1"/>
                </a:solidFill>
              </a:rPr>
              <a:t>요소 </a:t>
            </a:r>
            <a:r>
              <a:rPr lang="en-US" altLang="ko-KR" sz="2000" dirty="0">
                <a:solidFill>
                  <a:schemeClr val="tx1"/>
                </a:solidFill>
              </a:rPr>
              <a:t>C&lt;/div&gt; 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&lt;/body&gt;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&lt;/html&gt;</a:t>
            </a:r>
          </a:p>
        </p:txBody>
      </p:sp>
    </p:spTree>
    <p:extLst>
      <p:ext uri="{BB962C8B-B14F-4D97-AF65-F5344CB8AC3E}">
        <p14:creationId xmlns:p14="http://schemas.microsoft.com/office/powerpoint/2010/main" val="1212570466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/>
        </p:nvCxnSpPr>
        <p:spPr>
          <a:xfrm>
            <a:off x="0" y="972589"/>
            <a:ext cx="12192000" cy="0"/>
          </a:xfrm>
          <a:prstGeom prst="line">
            <a:avLst/>
          </a:prstGeom>
          <a:ln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10438015" y="914400"/>
            <a:ext cx="1753985" cy="74815"/>
          </a:xfrm>
          <a:prstGeom prst="rect">
            <a:avLst/>
          </a:prstGeom>
          <a:solidFill>
            <a:srgbClr val="FF0D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773083" y="266007"/>
            <a:ext cx="62248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ex8-8.html</a:t>
            </a:r>
            <a:r>
              <a:rPr lang="ko-KR" altLang="en-US" sz="3200" dirty="0"/>
              <a:t>의 실행 결과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6625" y="2017308"/>
            <a:ext cx="5238750" cy="3438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050861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/>
        </p:nvCxnSpPr>
        <p:spPr>
          <a:xfrm>
            <a:off x="0" y="972589"/>
            <a:ext cx="12192000" cy="0"/>
          </a:xfrm>
          <a:prstGeom prst="line">
            <a:avLst/>
          </a:prstGeom>
          <a:ln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10438015" y="914400"/>
            <a:ext cx="1753985" cy="74815"/>
          </a:xfrm>
          <a:prstGeom prst="rect">
            <a:avLst/>
          </a:prstGeom>
          <a:solidFill>
            <a:srgbClr val="FF0D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773082" y="232756"/>
            <a:ext cx="95097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position : absolute – </a:t>
            </a:r>
            <a:r>
              <a:rPr lang="ko-KR" altLang="en-US" sz="3200" dirty="0"/>
              <a:t>부모 요소 존재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946379" y="1640181"/>
            <a:ext cx="4673025" cy="49434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216000" rIns="216000" bIns="216000" rtlCol="0" anchor="t" anchorCtr="0"/>
          <a:lstStyle/>
          <a:p>
            <a:r>
              <a:rPr lang="en-US" altLang="ko-KR" sz="2000" dirty="0">
                <a:solidFill>
                  <a:schemeClr val="tx1"/>
                </a:solidFill>
              </a:rPr>
              <a:t>&lt;!DOCTYPE html&gt;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&lt;html&gt;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&lt;head&gt;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&lt;meta charset="utf-8"&gt;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&lt;style&gt;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#parent {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width: 350px;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height: 200px;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position: relative;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border: solid 1px red;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padding: 90px 0 0 60px;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}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56210" y="1002954"/>
            <a:ext cx="3291841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2400" dirty="0"/>
              <a:t> ex8-9.html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5843847" y="1656808"/>
            <a:ext cx="5471160" cy="49268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216000" rIns="216000" bIns="216000" rtlCol="0" anchor="t" anchorCtr="0"/>
          <a:lstStyle/>
          <a:p>
            <a:r>
              <a:rPr lang="en-US" altLang="ko-KR" sz="2000" dirty="0">
                <a:solidFill>
                  <a:schemeClr val="tx1"/>
                </a:solidFill>
              </a:rPr>
              <a:t>#b { 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position: absolute;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left: 30px;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top: 30px;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}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#a, #b, #c {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width: 100px;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height: 60px;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background-color: yellow;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border: solid 1px black;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}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&lt;/style&gt;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&lt;/head&gt;</a:t>
            </a:r>
          </a:p>
        </p:txBody>
      </p:sp>
    </p:spTree>
    <p:extLst>
      <p:ext uri="{BB962C8B-B14F-4D97-AF65-F5344CB8AC3E}">
        <p14:creationId xmlns:p14="http://schemas.microsoft.com/office/powerpoint/2010/main" val="39304918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/>
        </p:nvCxnSpPr>
        <p:spPr>
          <a:xfrm>
            <a:off x="0" y="972589"/>
            <a:ext cx="12192000" cy="0"/>
          </a:xfrm>
          <a:prstGeom prst="line">
            <a:avLst/>
          </a:prstGeom>
          <a:ln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10438015" y="914400"/>
            <a:ext cx="1753985" cy="74815"/>
          </a:xfrm>
          <a:prstGeom prst="rect">
            <a:avLst/>
          </a:prstGeom>
          <a:solidFill>
            <a:srgbClr val="FF0D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773083" y="266007"/>
            <a:ext cx="62248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ex2-4.html</a:t>
            </a:r>
            <a:r>
              <a:rPr lang="ko-KR" altLang="en-US" sz="3200" dirty="0"/>
              <a:t>의 실행 결과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225" y="2739506"/>
            <a:ext cx="6305550" cy="173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823579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/>
        </p:nvCxnSpPr>
        <p:spPr>
          <a:xfrm>
            <a:off x="0" y="972589"/>
            <a:ext cx="12192000" cy="0"/>
          </a:xfrm>
          <a:prstGeom prst="line">
            <a:avLst/>
          </a:prstGeom>
          <a:ln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10438015" y="914400"/>
            <a:ext cx="1753985" cy="74815"/>
          </a:xfrm>
          <a:prstGeom prst="rect">
            <a:avLst/>
          </a:prstGeom>
          <a:solidFill>
            <a:srgbClr val="FF0D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946379" y="1640181"/>
            <a:ext cx="10151112" cy="49434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216000" rIns="216000" bIns="216000" rtlCol="0" anchor="t" anchorCtr="0"/>
          <a:lstStyle/>
          <a:p>
            <a:r>
              <a:rPr lang="en-US" altLang="ko-KR" sz="2000" dirty="0">
                <a:solidFill>
                  <a:schemeClr val="tx1"/>
                </a:solidFill>
              </a:rPr>
              <a:t>&lt;body&gt;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&lt;h3&gt;</a:t>
            </a:r>
            <a:r>
              <a:rPr lang="ko-KR" altLang="en-US" sz="2000" dirty="0">
                <a:solidFill>
                  <a:schemeClr val="tx1"/>
                </a:solidFill>
              </a:rPr>
              <a:t>절대 위치 지정</a:t>
            </a:r>
            <a:r>
              <a:rPr lang="en-US" altLang="ko-KR" sz="2000" dirty="0">
                <a:solidFill>
                  <a:schemeClr val="tx1"/>
                </a:solidFill>
              </a:rPr>
              <a:t>(position: absolute, </a:t>
            </a:r>
            <a:r>
              <a:rPr lang="ko-KR" altLang="en-US" sz="2000" dirty="0">
                <a:solidFill>
                  <a:schemeClr val="tx1"/>
                </a:solidFill>
              </a:rPr>
              <a:t>부모 요소가 있는 경우</a:t>
            </a:r>
            <a:r>
              <a:rPr lang="en-US" altLang="ko-KR" sz="2000" dirty="0">
                <a:solidFill>
                  <a:schemeClr val="tx1"/>
                </a:solidFill>
              </a:rPr>
              <a:t>)&lt;/h3&gt;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&lt;div id="parent"&gt;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	&lt;div id="a"&gt;</a:t>
            </a:r>
            <a:r>
              <a:rPr lang="ko-KR" altLang="en-US" sz="2000" dirty="0">
                <a:solidFill>
                  <a:schemeClr val="tx1"/>
                </a:solidFill>
              </a:rPr>
              <a:t>요소 </a:t>
            </a:r>
            <a:r>
              <a:rPr lang="en-US" altLang="ko-KR" sz="2000" dirty="0">
                <a:solidFill>
                  <a:schemeClr val="tx1"/>
                </a:solidFill>
              </a:rPr>
              <a:t>A&lt;/div&gt;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	&lt;div id="b"&gt;</a:t>
            </a:r>
            <a:r>
              <a:rPr lang="ko-KR" altLang="en-US" sz="2000" dirty="0">
                <a:solidFill>
                  <a:schemeClr val="tx1"/>
                </a:solidFill>
              </a:rPr>
              <a:t>요소 </a:t>
            </a:r>
            <a:r>
              <a:rPr lang="en-US" altLang="ko-KR" sz="2000" dirty="0">
                <a:solidFill>
                  <a:schemeClr val="tx1"/>
                </a:solidFill>
              </a:rPr>
              <a:t>B&lt;/div&gt; 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	&lt;div id="c"&gt;</a:t>
            </a:r>
            <a:r>
              <a:rPr lang="ko-KR" altLang="en-US" sz="2000" dirty="0">
                <a:solidFill>
                  <a:schemeClr val="tx1"/>
                </a:solidFill>
              </a:rPr>
              <a:t>요소 </a:t>
            </a:r>
            <a:r>
              <a:rPr lang="en-US" altLang="ko-KR" sz="2000" dirty="0">
                <a:solidFill>
                  <a:schemeClr val="tx1"/>
                </a:solidFill>
              </a:rPr>
              <a:t>C&lt;/div&gt; 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&lt;/div&gt;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&lt;/body&gt;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&lt;/html&gt;</a:t>
            </a:r>
          </a:p>
        </p:txBody>
      </p:sp>
    </p:spTree>
    <p:extLst>
      <p:ext uri="{BB962C8B-B14F-4D97-AF65-F5344CB8AC3E}">
        <p14:creationId xmlns:p14="http://schemas.microsoft.com/office/powerpoint/2010/main" val="2884018055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/>
        </p:nvCxnSpPr>
        <p:spPr>
          <a:xfrm>
            <a:off x="0" y="972589"/>
            <a:ext cx="12192000" cy="0"/>
          </a:xfrm>
          <a:prstGeom prst="line">
            <a:avLst/>
          </a:prstGeom>
          <a:ln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10438015" y="914400"/>
            <a:ext cx="1753985" cy="74815"/>
          </a:xfrm>
          <a:prstGeom prst="rect">
            <a:avLst/>
          </a:prstGeom>
          <a:solidFill>
            <a:srgbClr val="FF0D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773083" y="266007"/>
            <a:ext cx="62248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ex8-9.html</a:t>
            </a:r>
            <a:r>
              <a:rPr lang="ko-KR" altLang="en-US" sz="3200" dirty="0"/>
              <a:t>의 실행 결과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6625" y="1677612"/>
            <a:ext cx="5238750" cy="440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700850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/>
        </p:nvCxnSpPr>
        <p:spPr>
          <a:xfrm>
            <a:off x="0" y="972589"/>
            <a:ext cx="12192000" cy="0"/>
          </a:xfrm>
          <a:prstGeom prst="line">
            <a:avLst/>
          </a:prstGeom>
          <a:ln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10438015" y="914400"/>
            <a:ext cx="1753985" cy="74815"/>
          </a:xfrm>
          <a:prstGeom prst="rect">
            <a:avLst/>
          </a:prstGeom>
          <a:solidFill>
            <a:srgbClr val="FF0D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773082" y="232756"/>
            <a:ext cx="95097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position : fixed</a:t>
            </a:r>
            <a:endParaRPr lang="ko-KR" altLang="en-US" sz="3200" dirty="0"/>
          </a:p>
        </p:txBody>
      </p:sp>
      <p:sp>
        <p:nvSpPr>
          <p:cNvPr id="7" name="직사각형 6"/>
          <p:cNvSpPr/>
          <p:nvPr/>
        </p:nvSpPr>
        <p:spPr>
          <a:xfrm>
            <a:off x="946379" y="1640181"/>
            <a:ext cx="4673025" cy="49434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216000" rIns="216000" bIns="216000" rtlCol="0" anchor="t" anchorCtr="0"/>
          <a:lstStyle/>
          <a:p>
            <a:r>
              <a:rPr lang="en-US" altLang="ko-KR" sz="2000" dirty="0">
                <a:solidFill>
                  <a:schemeClr val="tx1"/>
                </a:solidFill>
              </a:rPr>
              <a:t>&lt;!DOCTYPE html&gt;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&lt;html&gt;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&lt;head&gt;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&lt;meta charset="utf-8"&gt;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&lt;style&gt;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#box {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width: 10px; 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height: 1000px;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background-color: green;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}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#a {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position: fixed;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top: 20px;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right:20px;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56210" y="1002954"/>
            <a:ext cx="3291841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2400" dirty="0"/>
              <a:t> ex8-10.html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5843847" y="1656808"/>
            <a:ext cx="5471160" cy="49268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216000" rIns="216000" bIns="216000" rtlCol="0" anchor="t" anchorCtr="0"/>
          <a:lstStyle/>
          <a:p>
            <a:r>
              <a:rPr lang="en-US" altLang="ko-KR" sz="2000" dirty="0">
                <a:solidFill>
                  <a:schemeClr val="tx1"/>
                </a:solidFill>
              </a:rPr>
              <a:t>	background-color: red;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padding: 10px 20px;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color: white;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}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&lt;/style&gt;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&lt;/head&gt;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&lt;body&gt;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&lt;h3&gt;</a:t>
            </a:r>
            <a:r>
              <a:rPr lang="ko-KR" altLang="en-US" sz="2000" dirty="0">
                <a:solidFill>
                  <a:schemeClr val="tx1"/>
                </a:solidFill>
              </a:rPr>
              <a:t>위치 고정</a:t>
            </a:r>
            <a:r>
              <a:rPr lang="en-US" altLang="ko-KR" sz="2000" dirty="0">
                <a:solidFill>
                  <a:schemeClr val="tx1"/>
                </a:solidFill>
              </a:rPr>
              <a:t>(position: fixed)&lt;/h3&gt;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&lt;div id="box"&gt;&lt;/div&gt;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&lt;div id="a"&gt;</a:t>
            </a:r>
            <a:r>
              <a:rPr lang="ko-KR" altLang="en-US" sz="2000" dirty="0">
                <a:solidFill>
                  <a:schemeClr val="tx1"/>
                </a:solidFill>
              </a:rPr>
              <a:t>요소 </a:t>
            </a:r>
            <a:r>
              <a:rPr lang="en-US" altLang="ko-KR" sz="2000" dirty="0">
                <a:solidFill>
                  <a:schemeClr val="tx1"/>
                </a:solidFill>
              </a:rPr>
              <a:t>A&lt;/div&gt;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&lt;/body&gt;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&lt;/html&gt;</a:t>
            </a:r>
          </a:p>
        </p:txBody>
      </p:sp>
    </p:spTree>
    <p:extLst>
      <p:ext uri="{BB962C8B-B14F-4D97-AF65-F5344CB8AC3E}">
        <p14:creationId xmlns:p14="http://schemas.microsoft.com/office/powerpoint/2010/main" val="2591655227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/>
        </p:nvCxnSpPr>
        <p:spPr>
          <a:xfrm>
            <a:off x="0" y="972589"/>
            <a:ext cx="12192000" cy="0"/>
          </a:xfrm>
          <a:prstGeom prst="line">
            <a:avLst/>
          </a:prstGeom>
          <a:ln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10438015" y="914400"/>
            <a:ext cx="1753985" cy="74815"/>
          </a:xfrm>
          <a:prstGeom prst="rect">
            <a:avLst/>
          </a:prstGeom>
          <a:solidFill>
            <a:srgbClr val="FF0D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773083" y="266007"/>
            <a:ext cx="62248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ex8-10.html</a:t>
            </a:r>
            <a:r>
              <a:rPr lang="ko-KR" altLang="en-US" sz="3200" dirty="0"/>
              <a:t>의 실행 결과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1887" y="2092988"/>
            <a:ext cx="4848225" cy="3686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14365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/>
        </p:nvCxnSpPr>
        <p:spPr>
          <a:xfrm>
            <a:off x="0" y="972589"/>
            <a:ext cx="12192000" cy="0"/>
          </a:xfrm>
          <a:prstGeom prst="line">
            <a:avLst/>
          </a:prstGeom>
          <a:ln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10438015" y="914400"/>
            <a:ext cx="1753985" cy="74815"/>
          </a:xfrm>
          <a:prstGeom prst="rect">
            <a:avLst/>
          </a:prstGeom>
          <a:solidFill>
            <a:srgbClr val="FF0D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773083" y="266007"/>
            <a:ext cx="62248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position </a:t>
            </a:r>
            <a:r>
              <a:rPr lang="ko-KR" altLang="en-US" sz="3200" dirty="0"/>
              <a:t>속성 값</a:t>
            </a:r>
          </a:p>
        </p:txBody>
      </p:sp>
      <p:graphicFrame>
        <p:nvGraphicFramePr>
          <p:cNvPr id="6" name="개체 5"/>
          <p:cNvGraphicFramePr>
            <a:graphicFrameLocks noChangeAspect="1"/>
          </p:cNvGraphicFramePr>
          <p:nvPr/>
        </p:nvGraphicFramePr>
        <p:xfrm>
          <a:off x="2585243" y="2614382"/>
          <a:ext cx="7021513" cy="210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2" imgW="7022160" imgH="2107800" progId="Photoshop.Image.13">
                  <p:embed/>
                </p:oleObj>
              </mc:Choice>
              <mc:Fallback>
                <p:oleObj name="Image" r:id="rId2" imgW="7022160" imgH="2107800" progId="Photoshop.Image.13">
                  <p:embed/>
                  <p:pic>
                    <p:nvPicPr>
                      <p:cNvPr id="6" name="개체 5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585243" y="2614382"/>
                        <a:ext cx="7021513" cy="2108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73402149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타원 19"/>
          <p:cNvSpPr/>
          <p:nvPr/>
        </p:nvSpPr>
        <p:spPr>
          <a:xfrm>
            <a:off x="5461798" y="1647139"/>
            <a:ext cx="1418253" cy="1418253"/>
          </a:xfrm>
          <a:prstGeom prst="ellipse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6988115" y="2002322"/>
            <a:ext cx="49905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4000" dirty="0"/>
              <a:t>실전</a:t>
            </a:r>
            <a:r>
              <a:rPr lang="en-US" altLang="ko-KR" sz="4000" dirty="0"/>
              <a:t>! </a:t>
            </a:r>
            <a:r>
              <a:rPr lang="ko-KR" altLang="en-US" sz="4000" dirty="0"/>
              <a:t>웹 페이지 제작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386276" y="3147779"/>
            <a:ext cx="4059925" cy="2785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3500"/>
              </a:lnSpc>
            </a:pPr>
            <a:r>
              <a:rPr lang="en-US" altLang="ko-KR" sz="2000" dirty="0"/>
              <a:t>9.1 </a:t>
            </a:r>
            <a:r>
              <a:rPr lang="ko-KR" altLang="en-US" sz="2000" dirty="0"/>
              <a:t>전체 페이지 레이아웃</a:t>
            </a:r>
            <a:endParaRPr lang="en-US" altLang="ko-KR" sz="2000" dirty="0"/>
          </a:p>
          <a:p>
            <a:pPr algn="r">
              <a:lnSpc>
                <a:spcPts val="3500"/>
              </a:lnSpc>
            </a:pPr>
            <a:r>
              <a:rPr lang="en-US" altLang="ko-KR" sz="2000" dirty="0"/>
              <a:t>9.2 </a:t>
            </a:r>
            <a:r>
              <a:rPr lang="ko-KR" altLang="en-US" sz="2000" dirty="0"/>
              <a:t>상단 헤더와 메인 이미지</a:t>
            </a:r>
            <a:endParaRPr lang="en-US" altLang="ko-KR" sz="2000" dirty="0"/>
          </a:p>
          <a:p>
            <a:pPr algn="r">
              <a:lnSpc>
                <a:spcPts val="3500"/>
              </a:lnSpc>
            </a:pPr>
            <a:r>
              <a:rPr lang="en-US" altLang="ko-KR" sz="2000" dirty="0"/>
              <a:t>9.3 </a:t>
            </a:r>
            <a:r>
              <a:rPr lang="ko-KR" altLang="en-US" sz="2000" dirty="0" err="1"/>
              <a:t>사이드바</a:t>
            </a:r>
            <a:endParaRPr lang="en-US" altLang="ko-KR" sz="2000" dirty="0"/>
          </a:p>
          <a:p>
            <a:pPr algn="r">
              <a:lnSpc>
                <a:spcPts val="3500"/>
              </a:lnSpc>
            </a:pPr>
            <a:r>
              <a:rPr lang="en-US" altLang="ko-KR" sz="2000" dirty="0"/>
              <a:t>9.4 </a:t>
            </a:r>
            <a:r>
              <a:rPr lang="ko-KR" altLang="en-US" sz="2000" dirty="0"/>
              <a:t>메인 섹션</a:t>
            </a:r>
            <a:endParaRPr lang="en-US" altLang="ko-KR" sz="2000" dirty="0"/>
          </a:p>
          <a:p>
            <a:pPr algn="r">
              <a:lnSpc>
                <a:spcPts val="3500"/>
              </a:lnSpc>
            </a:pPr>
            <a:r>
              <a:rPr lang="en-US" altLang="ko-KR" sz="2000" dirty="0"/>
              <a:t>9.5 </a:t>
            </a:r>
            <a:r>
              <a:rPr lang="ko-KR" altLang="en-US" sz="2000" dirty="0"/>
              <a:t>하단 </a:t>
            </a:r>
            <a:r>
              <a:rPr lang="ko-KR" altLang="en-US" sz="2000" dirty="0" err="1"/>
              <a:t>푸터</a:t>
            </a:r>
            <a:endParaRPr lang="en-US" altLang="ko-KR" sz="2000" dirty="0"/>
          </a:p>
          <a:p>
            <a:pPr algn="r">
              <a:lnSpc>
                <a:spcPts val="3500"/>
              </a:lnSpc>
            </a:pPr>
            <a:r>
              <a:rPr lang="en-US" altLang="ko-KR" sz="2000" dirty="0"/>
              <a:t>9.6 </a:t>
            </a:r>
            <a:r>
              <a:rPr lang="ko-KR" altLang="en-US" sz="2000" dirty="0"/>
              <a:t>웹 페이지 완성하기 </a:t>
            </a:r>
            <a:endParaRPr lang="en-US" altLang="ko-KR" sz="2000" dirty="0"/>
          </a:p>
        </p:txBody>
      </p:sp>
      <p:sp>
        <p:nvSpPr>
          <p:cNvPr id="18" name="타원 17"/>
          <p:cNvSpPr/>
          <p:nvPr/>
        </p:nvSpPr>
        <p:spPr>
          <a:xfrm>
            <a:off x="5669405" y="1836084"/>
            <a:ext cx="1024035" cy="102403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>
                <a:solidFill>
                  <a:srgbClr val="FF0D5A"/>
                </a:solidFill>
              </a:rPr>
              <a:t>09</a:t>
            </a:r>
            <a:endParaRPr lang="ko-KR" altLang="en-US" sz="3600" b="1" dirty="0">
              <a:solidFill>
                <a:srgbClr val="FF0D5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3415734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/>
        </p:nvCxnSpPr>
        <p:spPr>
          <a:xfrm>
            <a:off x="0" y="972589"/>
            <a:ext cx="12192000" cy="0"/>
          </a:xfrm>
          <a:prstGeom prst="line">
            <a:avLst/>
          </a:prstGeom>
          <a:ln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10438015" y="914400"/>
            <a:ext cx="1753985" cy="74815"/>
          </a:xfrm>
          <a:prstGeom prst="rect">
            <a:avLst/>
          </a:prstGeom>
          <a:solidFill>
            <a:srgbClr val="FF0D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773083" y="266007"/>
            <a:ext cx="62248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실습 메인 페이지</a:t>
            </a:r>
          </a:p>
        </p:txBody>
      </p:sp>
      <p:graphicFrame>
        <p:nvGraphicFramePr>
          <p:cNvPr id="5" name="개체 4"/>
          <p:cNvGraphicFramePr>
            <a:graphicFrameLocks noChangeAspect="1"/>
          </p:cNvGraphicFramePr>
          <p:nvPr/>
        </p:nvGraphicFramePr>
        <p:xfrm>
          <a:off x="3759085" y="1285885"/>
          <a:ext cx="4646111" cy="51980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2" imgW="7123680" imgH="7986960" progId="Photoshop.Image.13">
                  <p:embed/>
                </p:oleObj>
              </mc:Choice>
              <mc:Fallback>
                <p:oleObj name="Image" r:id="rId2" imgW="7123680" imgH="7986960" progId="Photoshop.Image.13">
                  <p:embed/>
                  <p:pic>
                    <p:nvPicPr>
                      <p:cNvPr id="5" name="개체 4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759085" y="1285885"/>
                        <a:ext cx="4646111" cy="519804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71554757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/>
        </p:nvCxnSpPr>
        <p:spPr>
          <a:xfrm>
            <a:off x="0" y="972589"/>
            <a:ext cx="12192000" cy="0"/>
          </a:xfrm>
          <a:prstGeom prst="line">
            <a:avLst/>
          </a:prstGeom>
          <a:ln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10438015" y="914400"/>
            <a:ext cx="1753985" cy="74815"/>
          </a:xfrm>
          <a:prstGeom prst="rect">
            <a:avLst/>
          </a:prstGeom>
          <a:solidFill>
            <a:srgbClr val="FF0D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773083" y="266007"/>
            <a:ext cx="62248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메인 페이지 구성도</a:t>
            </a:r>
          </a:p>
        </p:txBody>
      </p:sp>
      <p:graphicFrame>
        <p:nvGraphicFramePr>
          <p:cNvPr id="6" name="개체 5"/>
          <p:cNvGraphicFramePr>
            <a:graphicFrameLocks noChangeAspect="1"/>
          </p:cNvGraphicFramePr>
          <p:nvPr/>
        </p:nvGraphicFramePr>
        <p:xfrm>
          <a:off x="3621579" y="1396905"/>
          <a:ext cx="5447607" cy="51119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2" imgW="7009200" imgH="6577560" progId="Photoshop.Image.13">
                  <p:embed/>
                </p:oleObj>
              </mc:Choice>
              <mc:Fallback>
                <p:oleObj name="Image" r:id="rId2" imgW="7009200" imgH="6577560" progId="Photoshop.Image.13">
                  <p:embed/>
                  <p:pic>
                    <p:nvPicPr>
                      <p:cNvPr id="6" name="개체 5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621579" y="1396905"/>
                        <a:ext cx="5447607" cy="51119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01741877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/>
        </p:nvCxnSpPr>
        <p:spPr>
          <a:xfrm>
            <a:off x="0" y="972589"/>
            <a:ext cx="12192000" cy="0"/>
          </a:xfrm>
          <a:prstGeom prst="line">
            <a:avLst/>
          </a:prstGeom>
          <a:ln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10438015" y="914400"/>
            <a:ext cx="1753985" cy="74815"/>
          </a:xfrm>
          <a:prstGeom prst="rect">
            <a:avLst/>
          </a:prstGeom>
          <a:solidFill>
            <a:srgbClr val="FF0D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773083" y="232756"/>
            <a:ext cx="79883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메인 페이지 레이아웃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946378" y="1640181"/>
            <a:ext cx="4889157" cy="49434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216000" rIns="216000" bIns="216000" rtlCol="0" anchor="t" anchorCtr="0"/>
          <a:lstStyle/>
          <a:p>
            <a:r>
              <a:rPr lang="en-US" altLang="ko-KR" sz="2000" dirty="0">
                <a:solidFill>
                  <a:schemeClr val="tx1"/>
                </a:solidFill>
              </a:rPr>
              <a:t>&lt;style&gt;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* {  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  	margin: 0;  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   	padding: 0;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   	text-align: center;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}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header {  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  	height: 130px;  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  	border: solid 1px red;  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}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.box {  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  	width: 1100px;  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  	margin: 0 auto;  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  	border: solid 1px blue;  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}</a:t>
            </a:r>
          </a:p>
          <a:p>
            <a:endParaRPr lang="en-US" altLang="ko-KR" sz="2000" dirty="0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56210" y="1002954"/>
            <a:ext cx="3291841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2400" dirty="0"/>
              <a:t> layout.html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6093229" y="1656808"/>
            <a:ext cx="5221779" cy="49268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216000" rIns="216000" bIns="216000" rtlCol="0" anchor="t" anchorCtr="0"/>
          <a:lstStyle/>
          <a:p>
            <a:r>
              <a:rPr lang="en-US" altLang="ko-KR" sz="2000" dirty="0">
                <a:solidFill>
                  <a:schemeClr val="tx1"/>
                </a:solidFill>
              </a:rPr>
              <a:t>#</a:t>
            </a:r>
            <a:r>
              <a:rPr lang="en-US" altLang="ko-KR" sz="2000" dirty="0" err="1">
                <a:solidFill>
                  <a:schemeClr val="tx1"/>
                </a:solidFill>
              </a:rPr>
              <a:t>main_image</a:t>
            </a:r>
            <a:r>
              <a:rPr lang="en-US" altLang="ko-KR" sz="2000" dirty="0">
                <a:solidFill>
                  <a:schemeClr val="tx1"/>
                </a:solidFill>
              </a:rPr>
              <a:t> {  	height: 200px;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  	border: solid 1px red;  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}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aside {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  	width: 220px;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  	height: 300px;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  	float: left;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  	border: solid 1px green;  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}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 #main {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  	width: 840px;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  	height: 300px;	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  	float: right;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  	border: solid 1px green;  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}</a:t>
            </a:r>
          </a:p>
          <a:p>
            <a:endParaRPr lang="en-US" altLang="ko-KR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5120627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/>
        </p:nvCxnSpPr>
        <p:spPr>
          <a:xfrm>
            <a:off x="0" y="972589"/>
            <a:ext cx="12192000" cy="0"/>
          </a:xfrm>
          <a:prstGeom prst="line">
            <a:avLst/>
          </a:prstGeom>
          <a:ln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10438015" y="914400"/>
            <a:ext cx="1753985" cy="74815"/>
          </a:xfrm>
          <a:prstGeom prst="rect">
            <a:avLst/>
          </a:prstGeom>
          <a:solidFill>
            <a:srgbClr val="FF0D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954691" y="1440675"/>
            <a:ext cx="10101237" cy="49434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216000" rIns="216000" bIns="216000" rtlCol="0" anchor="t" anchorCtr="0"/>
          <a:lstStyle/>
          <a:p>
            <a:r>
              <a:rPr lang="en-US" altLang="ko-KR" sz="2000" dirty="0">
                <a:solidFill>
                  <a:schemeClr val="tx1"/>
                </a:solidFill>
              </a:rPr>
              <a:t>footer {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  	clear: both;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  	height: 120px;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  	border: solid 1px red;  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}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&lt;/style&gt;</a:t>
            </a:r>
          </a:p>
        </p:txBody>
      </p:sp>
    </p:spTree>
    <p:extLst>
      <p:ext uri="{BB962C8B-B14F-4D97-AF65-F5344CB8AC3E}">
        <p14:creationId xmlns:p14="http://schemas.microsoft.com/office/powerpoint/2010/main" val="42229830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/>
        </p:nvCxnSpPr>
        <p:spPr>
          <a:xfrm>
            <a:off x="0" y="972589"/>
            <a:ext cx="12192000" cy="0"/>
          </a:xfrm>
          <a:prstGeom prst="line">
            <a:avLst/>
          </a:prstGeom>
          <a:ln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10438015" y="914400"/>
            <a:ext cx="1753985" cy="74815"/>
          </a:xfrm>
          <a:prstGeom prst="rect">
            <a:avLst/>
          </a:prstGeom>
          <a:solidFill>
            <a:srgbClr val="FF0D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773083" y="266007"/>
            <a:ext cx="79883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줄 바꿈 태그</a:t>
            </a:r>
            <a:r>
              <a:rPr lang="en-US" altLang="ko-KR" sz="3200" dirty="0"/>
              <a:t>(&lt;</a:t>
            </a:r>
            <a:r>
              <a:rPr lang="en-US" altLang="ko-KR" sz="3200" dirty="0" err="1"/>
              <a:t>br</a:t>
            </a:r>
            <a:r>
              <a:rPr lang="en-US" altLang="ko-KR" sz="3200" dirty="0"/>
              <a:t>&gt;) </a:t>
            </a:r>
            <a:r>
              <a:rPr lang="ko-KR" altLang="en-US" sz="3200" dirty="0"/>
              <a:t>사용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1138335" y="1807796"/>
            <a:ext cx="9843795" cy="46279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216000" rIns="216000" bIns="216000" rtlCol="0" anchor="t" anchorCtr="0"/>
          <a:lstStyle/>
          <a:p>
            <a:pPr>
              <a:lnSpc>
                <a:spcPct val="110000"/>
              </a:lnSpc>
            </a:pPr>
            <a:r>
              <a:rPr lang="en-US" altLang="ko-KR" dirty="0">
                <a:solidFill>
                  <a:schemeClr val="tx1"/>
                </a:solidFill>
              </a:rPr>
              <a:t>&lt;!DOCTYPE html&gt;</a:t>
            </a:r>
          </a:p>
          <a:p>
            <a:pPr>
              <a:lnSpc>
                <a:spcPct val="110000"/>
              </a:lnSpc>
            </a:pPr>
            <a:r>
              <a:rPr lang="en-US" altLang="ko-KR" dirty="0">
                <a:solidFill>
                  <a:schemeClr val="tx1"/>
                </a:solidFill>
              </a:rPr>
              <a:t>&lt;html&gt;</a:t>
            </a:r>
          </a:p>
          <a:p>
            <a:pPr>
              <a:lnSpc>
                <a:spcPct val="110000"/>
              </a:lnSpc>
            </a:pPr>
            <a:r>
              <a:rPr lang="en-US" altLang="ko-KR" dirty="0">
                <a:solidFill>
                  <a:schemeClr val="tx1"/>
                </a:solidFill>
              </a:rPr>
              <a:t>&lt;head&gt;</a:t>
            </a:r>
          </a:p>
          <a:p>
            <a:pPr>
              <a:lnSpc>
                <a:spcPct val="110000"/>
              </a:lnSpc>
            </a:pPr>
            <a:r>
              <a:rPr lang="en-US" altLang="ko-KR" dirty="0">
                <a:solidFill>
                  <a:schemeClr val="tx1"/>
                </a:solidFill>
              </a:rPr>
              <a:t>&lt;meta charset="utf-8"&gt;</a:t>
            </a:r>
          </a:p>
          <a:p>
            <a:pPr>
              <a:lnSpc>
                <a:spcPct val="110000"/>
              </a:lnSpc>
            </a:pPr>
            <a:r>
              <a:rPr lang="en-US" altLang="ko-KR" dirty="0">
                <a:solidFill>
                  <a:schemeClr val="tx1"/>
                </a:solidFill>
              </a:rPr>
              <a:t>&lt;/head&gt;</a:t>
            </a:r>
          </a:p>
          <a:p>
            <a:pPr>
              <a:lnSpc>
                <a:spcPct val="110000"/>
              </a:lnSpc>
            </a:pPr>
            <a:r>
              <a:rPr lang="en-US" altLang="ko-KR" dirty="0">
                <a:solidFill>
                  <a:schemeClr val="tx1"/>
                </a:solidFill>
              </a:rPr>
              <a:t>&lt;body&gt;</a:t>
            </a:r>
          </a:p>
          <a:p>
            <a:pPr>
              <a:lnSpc>
                <a:spcPct val="110000"/>
              </a:lnSpc>
            </a:pPr>
            <a:r>
              <a:rPr lang="en-US" altLang="ko-KR" dirty="0">
                <a:solidFill>
                  <a:schemeClr val="tx1"/>
                </a:solidFill>
              </a:rPr>
              <a:t>	&lt;p&gt;1. </a:t>
            </a:r>
            <a:r>
              <a:rPr lang="ko-KR" altLang="en-US" dirty="0">
                <a:solidFill>
                  <a:schemeClr val="tx1"/>
                </a:solidFill>
              </a:rPr>
              <a:t>가는 말이 고와야 오는 말이 곱다</a:t>
            </a:r>
            <a:r>
              <a:rPr lang="en-US" altLang="ko-KR" dirty="0">
                <a:solidFill>
                  <a:schemeClr val="tx1"/>
                </a:solidFill>
              </a:rPr>
              <a:t>.&lt;</a:t>
            </a:r>
            <a:r>
              <a:rPr lang="en-US" altLang="ko-KR" dirty="0" err="1">
                <a:solidFill>
                  <a:schemeClr val="tx1"/>
                </a:solidFill>
              </a:rPr>
              <a:t>br</a:t>
            </a:r>
            <a:r>
              <a:rPr lang="en-US" altLang="ko-KR" dirty="0">
                <a:solidFill>
                  <a:schemeClr val="tx1"/>
                </a:solidFill>
              </a:rPr>
              <a:t>&gt;</a:t>
            </a:r>
          </a:p>
          <a:p>
            <a:pPr>
              <a:lnSpc>
                <a:spcPct val="110000"/>
              </a:lnSpc>
            </a:pPr>
            <a:r>
              <a:rPr lang="en-US" altLang="ko-KR" dirty="0">
                <a:solidFill>
                  <a:schemeClr val="tx1"/>
                </a:solidFill>
              </a:rPr>
              <a:t>	   2. </a:t>
            </a:r>
            <a:r>
              <a:rPr lang="ko-KR" altLang="en-US" dirty="0">
                <a:solidFill>
                  <a:schemeClr val="tx1"/>
                </a:solidFill>
              </a:rPr>
              <a:t>말 한마디로 천냥 빛을 갚는다</a:t>
            </a:r>
            <a:r>
              <a:rPr lang="en-US" altLang="ko-KR" dirty="0">
                <a:solidFill>
                  <a:schemeClr val="tx1"/>
                </a:solidFill>
              </a:rPr>
              <a:t>.&lt;</a:t>
            </a:r>
            <a:r>
              <a:rPr lang="en-US" altLang="ko-KR" dirty="0" err="1">
                <a:solidFill>
                  <a:schemeClr val="tx1"/>
                </a:solidFill>
              </a:rPr>
              <a:t>br</a:t>
            </a:r>
            <a:r>
              <a:rPr lang="en-US" altLang="ko-KR" dirty="0">
                <a:solidFill>
                  <a:schemeClr val="tx1"/>
                </a:solidFill>
              </a:rPr>
              <a:t>&gt;&lt;</a:t>
            </a:r>
            <a:r>
              <a:rPr lang="en-US" altLang="ko-KR" dirty="0" err="1">
                <a:solidFill>
                  <a:schemeClr val="tx1"/>
                </a:solidFill>
              </a:rPr>
              <a:t>br</a:t>
            </a:r>
            <a:r>
              <a:rPr lang="en-US" altLang="ko-KR" dirty="0">
                <a:solidFill>
                  <a:schemeClr val="tx1"/>
                </a:solidFill>
              </a:rPr>
              <a:t>&gt;&lt;</a:t>
            </a:r>
            <a:r>
              <a:rPr lang="en-US" altLang="ko-KR" dirty="0" err="1">
                <a:solidFill>
                  <a:schemeClr val="tx1"/>
                </a:solidFill>
              </a:rPr>
              <a:t>br</a:t>
            </a:r>
            <a:r>
              <a:rPr lang="en-US" altLang="ko-KR" dirty="0">
                <a:solidFill>
                  <a:schemeClr val="tx1"/>
                </a:solidFill>
              </a:rPr>
              <a:t>&gt;</a:t>
            </a:r>
          </a:p>
          <a:p>
            <a:pPr>
              <a:lnSpc>
                <a:spcPct val="110000"/>
              </a:lnSpc>
            </a:pPr>
            <a:r>
              <a:rPr lang="en-US" altLang="ko-KR" dirty="0">
                <a:solidFill>
                  <a:schemeClr val="tx1"/>
                </a:solidFill>
              </a:rPr>
              <a:t>	   3. </a:t>
            </a:r>
            <a:r>
              <a:rPr lang="ko-KR" altLang="en-US" dirty="0" err="1">
                <a:solidFill>
                  <a:schemeClr val="tx1"/>
                </a:solidFill>
              </a:rPr>
              <a:t>티끌모아</a:t>
            </a:r>
            <a:r>
              <a:rPr lang="ko-KR" altLang="en-US" dirty="0">
                <a:solidFill>
                  <a:schemeClr val="tx1"/>
                </a:solidFill>
              </a:rPr>
              <a:t> 태산이 된다</a:t>
            </a:r>
            <a:r>
              <a:rPr lang="en-US" altLang="ko-KR" dirty="0">
                <a:solidFill>
                  <a:schemeClr val="tx1"/>
                </a:solidFill>
              </a:rPr>
              <a:t>.&lt;/p&gt;</a:t>
            </a:r>
          </a:p>
          <a:p>
            <a:pPr>
              <a:lnSpc>
                <a:spcPct val="110000"/>
              </a:lnSpc>
            </a:pPr>
            <a:r>
              <a:rPr lang="en-US" altLang="ko-KR" dirty="0">
                <a:solidFill>
                  <a:schemeClr val="tx1"/>
                </a:solidFill>
              </a:rPr>
              <a:t>&lt;/body&gt;</a:t>
            </a:r>
          </a:p>
          <a:p>
            <a:pPr>
              <a:lnSpc>
                <a:spcPct val="110000"/>
              </a:lnSpc>
            </a:pPr>
            <a:r>
              <a:rPr lang="en-US" altLang="ko-KR" dirty="0">
                <a:solidFill>
                  <a:schemeClr val="tx1"/>
                </a:solidFill>
              </a:rPr>
              <a:t>&lt;/html&gt;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38335" y="1111022"/>
            <a:ext cx="2434273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2400" dirty="0"/>
              <a:t> ex2-5.html</a:t>
            </a:r>
          </a:p>
        </p:txBody>
      </p:sp>
    </p:spTree>
    <p:extLst>
      <p:ext uri="{BB962C8B-B14F-4D97-AF65-F5344CB8AC3E}">
        <p14:creationId xmlns:p14="http://schemas.microsoft.com/office/powerpoint/2010/main" val="2603496230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/>
        </p:nvCxnSpPr>
        <p:spPr>
          <a:xfrm>
            <a:off x="0" y="972589"/>
            <a:ext cx="12192000" cy="0"/>
          </a:xfrm>
          <a:prstGeom prst="line">
            <a:avLst/>
          </a:prstGeom>
          <a:ln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10438015" y="914400"/>
            <a:ext cx="1753985" cy="74815"/>
          </a:xfrm>
          <a:prstGeom prst="rect">
            <a:avLst/>
          </a:prstGeom>
          <a:solidFill>
            <a:srgbClr val="FF0D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773083" y="266007"/>
            <a:ext cx="62248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layout.html</a:t>
            </a:r>
            <a:r>
              <a:rPr lang="ko-KR" altLang="en-US" sz="3200" dirty="0"/>
              <a:t>의 실행 결과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3344" y="1600287"/>
            <a:ext cx="7296496" cy="4795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334916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/>
        </p:nvCxnSpPr>
        <p:spPr>
          <a:xfrm>
            <a:off x="0" y="972589"/>
            <a:ext cx="12192000" cy="0"/>
          </a:xfrm>
          <a:prstGeom prst="line">
            <a:avLst/>
          </a:prstGeom>
          <a:ln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10438015" y="914400"/>
            <a:ext cx="1753985" cy="74815"/>
          </a:xfrm>
          <a:prstGeom prst="rect">
            <a:avLst/>
          </a:prstGeom>
          <a:solidFill>
            <a:srgbClr val="FF0D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773083" y="266007"/>
            <a:ext cx="62248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상단 헤더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5582" y="2850487"/>
            <a:ext cx="9208140" cy="2403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686403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/>
        </p:nvCxnSpPr>
        <p:spPr>
          <a:xfrm>
            <a:off x="0" y="972589"/>
            <a:ext cx="12192000" cy="0"/>
          </a:xfrm>
          <a:prstGeom prst="line">
            <a:avLst/>
          </a:prstGeom>
          <a:ln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10438015" y="914400"/>
            <a:ext cx="1753985" cy="74815"/>
          </a:xfrm>
          <a:prstGeom prst="rect">
            <a:avLst/>
          </a:prstGeom>
          <a:solidFill>
            <a:srgbClr val="FF0D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946378" y="1640181"/>
            <a:ext cx="4889157" cy="49434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216000" rIns="216000" bIns="216000" rtlCol="0" anchor="t" anchorCtr="0"/>
          <a:lstStyle/>
          <a:p>
            <a:r>
              <a:rPr lang="en-US" altLang="ko-KR" sz="2000" dirty="0">
                <a:solidFill>
                  <a:schemeClr val="tx1"/>
                </a:solidFill>
              </a:rPr>
              <a:t>&lt;style&gt;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* {  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margin: 0;  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padding: 0;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box-sizing: border-box;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}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li {  list-style-type: none;  }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header {  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height: 166px;  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     /*	border: solid 1px red;  */ 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}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.box {  	width: 1100px;  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margin: 0 auto;  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     /*	border: solid 1px red;  */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}</a:t>
            </a:r>
          </a:p>
          <a:p>
            <a:endParaRPr lang="en-US" altLang="ko-KR" sz="2000" dirty="0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56210" y="1002954"/>
            <a:ext cx="3291841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2400" dirty="0"/>
              <a:t> header.html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6093229" y="1656808"/>
            <a:ext cx="5221779" cy="49268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216000" rIns="216000" bIns="216000" rtlCol="0" anchor="t" anchorCtr="0"/>
          <a:lstStyle/>
          <a:p>
            <a:r>
              <a:rPr lang="en-US" altLang="ko-KR" sz="2000" dirty="0">
                <a:solidFill>
                  <a:schemeClr val="tx1"/>
                </a:solidFill>
              </a:rPr>
              <a:t>#logo {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float: left;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margin: 80px 0 0 60px;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     /*	border: solid 1px red;  */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}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#menu { float: right;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text-align: right;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margin-right: 20px;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     /*	border: solid 1px red;  */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}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#menu li {	display: inline-block;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/*	border: solid 1px red;  */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}</a:t>
            </a:r>
          </a:p>
          <a:p>
            <a:endParaRPr lang="en-US" altLang="ko-KR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5068023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/>
        </p:nvCxnSpPr>
        <p:spPr>
          <a:xfrm>
            <a:off x="0" y="972589"/>
            <a:ext cx="12192000" cy="0"/>
          </a:xfrm>
          <a:prstGeom prst="line">
            <a:avLst/>
          </a:prstGeom>
          <a:ln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10438015" y="914400"/>
            <a:ext cx="1753985" cy="74815"/>
          </a:xfrm>
          <a:prstGeom prst="rect">
            <a:avLst/>
          </a:prstGeom>
          <a:solidFill>
            <a:srgbClr val="FF0D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954691" y="1440675"/>
            <a:ext cx="10101237" cy="49434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216000" rIns="216000" bIns="216000" rtlCol="0" anchor="t" anchorCtr="0"/>
          <a:lstStyle/>
          <a:p>
            <a:r>
              <a:rPr lang="en-US" altLang="ko-KR" sz="2000" dirty="0">
                <a:solidFill>
                  <a:schemeClr val="tx1"/>
                </a:solidFill>
              </a:rPr>
              <a:t>#</a:t>
            </a:r>
            <a:r>
              <a:rPr lang="en-US" altLang="ko-KR" sz="2000" dirty="0" err="1">
                <a:solidFill>
                  <a:schemeClr val="tx1"/>
                </a:solidFill>
              </a:rPr>
              <a:t>top_menu</a:t>
            </a:r>
            <a:r>
              <a:rPr lang="en-US" altLang="ko-KR" sz="2000" dirty="0">
                <a:solidFill>
                  <a:schemeClr val="tx1"/>
                </a:solidFill>
              </a:rPr>
              <a:t> li {	margin: 30px 0 0 10px;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/*	border: solid 1px red;  */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}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#</a:t>
            </a:r>
            <a:r>
              <a:rPr lang="en-US" altLang="ko-KR" sz="2000" dirty="0" err="1">
                <a:solidFill>
                  <a:schemeClr val="tx1"/>
                </a:solidFill>
              </a:rPr>
              <a:t>main_menu</a:t>
            </a:r>
            <a:r>
              <a:rPr lang="en-US" altLang="ko-KR" sz="2000" dirty="0">
                <a:solidFill>
                  <a:schemeClr val="tx1"/>
                </a:solidFill>
              </a:rPr>
              <a:t> li {	margin: 50px 0 0 80px;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font-family: "</a:t>
            </a:r>
            <a:r>
              <a:rPr lang="ko-KR" altLang="en-US" sz="2000" dirty="0" err="1">
                <a:solidFill>
                  <a:schemeClr val="tx1"/>
                </a:solidFill>
              </a:rPr>
              <a:t>맑은고딕</a:t>
            </a:r>
            <a:r>
              <a:rPr lang="en-US" altLang="ko-KR" sz="2000" dirty="0">
                <a:solidFill>
                  <a:schemeClr val="tx1"/>
                </a:solidFill>
              </a:rPr>
              <a:t>";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font-weight: bold;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font-size: 20px;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/*	border: solid 1px red;  */	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}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&lt;/style&gt;</a:t>
            </a:r>
          </a:p>
        </p:txBody>
      </p:sp>
    </p:spTree>
    <p:extLst>
      <p:ext uri="{BB962C8B-B14F-4D97-AF65-F5344CB8AC3E}">
        <p14:creationId xmlns:p14="http://schemas.microsoft.com/office/powerpoint/2010/main" val="396920274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/>
        </p:nvCxnSpPr>
        <p:spPr>
          <a:xfrm>
            <a:off x="0" y="972589"/>
            <a:ext cx="12192000" cy="0"/>
          </a:xfrm>
          <a:prstGeom prst="line">
            <a:avLst/>
          </a:prstGeom>
          <a:ln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10438015" y="914400"/>
            <a:ext cx="1753985" cy="74815"/>
          </a:xfrm>
          <a:prstGeom prst="rect">
            <a:avLst/>
          </a:prstGeom>
          <a:solidFill>
            <a:srgbClr val="FF0D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773083" y="266007"/>
            <a:ext cx="62248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메인 이미지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1603" y="1913659"/>
            <a:ext cx="9062379" cy="4246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262562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/>
        </p:nvCxnSpPr>
        <p:spPr>
          <a:xfrm>
            <a:off x="0" y="972589"/>
            <a:ext cx="12192000" cy="0"/>
          </a:xfrm>
          <a:prstGeom prst="line">
            <a:avLst/>
          </a:prstGeom>
          <a:ln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10438015" y="914400"/>
            <a:ext cx="1753985" cy="74815"/>
          </a:xfrm>
          <a:prstGeom prst="rect">
            <a:avLst/>
          </a:prstGeom>
          <a:solidFill>
            <a:srgbClr val="FF0D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946378" y="1640181"/>
            <a:ext cx="9976546" cy="49434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216000" rIns="216000" bIns="216000" rtlCol="0" anchor="t" anchorCtr="0"/>
          <a:lstStyle/>
          <a:p>
            <a:r>
              <a:rPr lang="en-US" altLang="ko-KR" sz="2000" dirty="0">
                <a:solidFill>
                  <a:schemeClr val="tx1"/>
                </a:solidFill>
              </a:rPr>
              <a:t>&lt;style&gt;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* {  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margin: 0;  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padding: 0;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box-sizing: border-box;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}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#</a:t>
            </a:r>
            <a:r>
              <a:rPr lang="en-US" altLang="ko-KR" sz="2000" dirty="0" err="1">
                <a:solidFill>
                  <a:schemeClr val="tx1"/>
                </a:solidFill>
              </a:rPr>
              <a:t>main_image</a:t>
            </a:r>
            <a:r>
              <a:rPr lang="en-US" altLang="ko-KR" sz="2000" dirty="0">
                <a:solidFill>
                  <a:schemeClr val="tx1"/>
                </a:solidFill>
              </a:rPr>
              <a:t> {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height: 312px;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background-image: </a:t>
            </a:r>
            <a:r>
              <a:rPr lang="en-US" altLang="ko-KR" sz="2000" dirty="0" err="1">
                <a:solidFill>
                  <a:schemeClr val="tx1"/>
                </a:solidFill>
              </a:rPr>
              <a:t>url</a:t>
            </a:r>
            <a:r>
              <a:rPr lang="en-US" altLang="ko-KR" sz="2000" dirty="0">
                <a:solidFill>
                  <a:schemeClr val="tx1"/>
                </a:solidFill>
              </a:rPr>
              <a:t>("./</a:t>
            </a:r>
            <a:r>
              <a:rPr lang="en-US" altLang="ko-KR" sz="2000" dirty="0" err="1">
                <a:solidFill>
                  <a:schemeClr val="tx1"/>
                </a:solidFill>
              </a:rPr>
              <a:t>img</a:t>
            </a:r>
            <a:r>
              <a:rPr lang="en-US" altLang="ko-KR" sz="2000" dirty="0">
                <a:solidFill>
                  <a:schemeClr val="tx1"/>
                </a:solidFill>
              </a:rPr>
              <a:t>/main_bg.png");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background-repeat: no-repeat;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background-position: top center;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text-align: center;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padding: 230px 0 0 750px;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}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&lt;/style&gt;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56210" y="1002954"/>
            <a:ext cx="3291841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2400" dirty="0"/>
              <a:t> mainimage.html</a:t>
            </a:r>
          </a:p>
        </p:txBody>
      </p:sp>
    </p:spTree>
    <p:extLst>
      <p:ext uri="{BB962C8B-B14F-4D97-AF65-F5344CB8AC3E}">
        <p14:creationId xmlns:p14="http://schemas.microsoft.com/office/powerpoint/2010/main" val="4030124072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/>
        </p:nvCxnSpPr>
        <p:spPr>
          <a:xfrm>
            <a:off x="0" y="972589"/>
            <a:ext cx="12192000" cy="0"/>
          </a:xfrm>
          <a:prstGeom prst="line">
            <a:avLst/>
          </a:prstGeom>
          <a:ln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10438015" y="914400"/>
            <a:ext cx="1753985" cy="74815"/>
          </a:xfrm>
          <a:prstGeom prst="rect">
            <a:avLst/>
          </a:prstGeom>
          <a:solidFill>
            <a:srgbClr val="FF0D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773083" y="266007"/>
            <a:ext cx="62248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사이드 바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0626" y="1407756"/>
            <a:ext cx="6780328" cy="5158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568949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/>
        </p:nvCxnSpPr>
        <p:spPr>
          <a:xfrm>
            <a:off x="0" y="972589"/>
            <a:ext cx="12192000" cy="0"/>
          </a:xfrm>
          <a:prstGeom prst="line">
            <a:avLst/>
          </a:prstGeom>
          <a:ln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10438015" y="914400"/>
            <a:ext cx="1753985" cy="74815"/>
          </a:xfrm>
          <a:prstGeom prst="rect">
            <a:avLst/>
          </a:prstGeom>
          <a:solidFill>
            <a:srgbClr val="FF0D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946378" y="1640181"/>
            <a:ext cx="5088662" cy="49434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216000" rIns="216000" bIns="216000" rtlCol="0" anchor="t" anchorCtr="0"/>
          <a:lstStyle/>
          <a:p>
            <a:r>
              <a:rPr lang="en-US" altLang="ko-KR" sz="2000" dirty="0">
                <a:solidFill>
                  <a:schemeClr val="tx1"/>
                </a:solidFill>
              </a:rPr>
              <a:t>&lt;style&gt;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* {  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margin: 0;  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padding: 0;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box-sizing: border-box;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}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li {  list-style-type: none;  }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.box {  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width: 1100px;  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margin: 0 auto;  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    /*	border: solid 1px red; */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}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56210" y="1002954"/>
            <a:ext cx="3291841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2400" dirty="0"/>
              <a:t> sidebar.html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6299775" y="1640180"/>
            <a:ext cx="5088662" cy="49434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216000" rIns="216000" bIns="216000" rtlCol="0" anchor="t" anchorCtr="0"/>
          <a:lstStyle/>
          <a:p>
            <a:r>
              <a:rPr lang="en-US" altLang="ko-KR" sz="2000" dirty="0">
                <a:solidFill>
                  <a:schemeClr val="tx1"/>
                </a:solidFill>
              </a:rPr>
              <a:t>aside {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width: 220px 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float: left;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margin: 70px 0;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     /*	border: solid 1px red; */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}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aside .title1 {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padding: 12px;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background-color: #0ca9a3;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color: white;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font-size: 18px;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}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aside .comment {  padding: 20px 10px;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line-height: 150%;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395781560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/>
        </p:nvCxnSpPr>
        <p:spPr>
          <a:xfrm>
            <a:off x="0" y="972589"/>
            <a:ext cx="12192000" cy="0"/>
          </a:xfrm>
          <a:prstGeom prst="line">
            <a:avLst/>
          </a:prstGeom>
          <a:ln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10438015" y="914400"/>
            <a:ext cx="1753985" cy="74815"/>
          </a:xfrm>
          <a:prstGeom prst="rect">
            <a:avLst/>
          </a:prstGeom>
          <a:solidFill>
            <a:srgbClr val="FF0D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904814" y="1473929"/>
            <a:ext cx="5088662" cy="49434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216000" rIns="216000" bIns="216000" rtlCol="0" anchor="t" anchorCtr="0"/>
          <a:lstStyle/>
          <a:p>
            <a:r>
              <a:rPr lang="en-US" altLang="ko-KR" sz="2000" dirty="0">
                <a:solidFill>
                  <a:schemeClr val="tx1"/>
                </a:solidFill>
              </a:rPr>
              <a:t>aside .search input {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width: 160px;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height: 32px;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border: solid 1px black;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vertical-align: top;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}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aside .search button {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margin-left: 5px;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padding: 6px 10px;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border: solid 1px black;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}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6258211" y="1473928"/>
            <a:ext cx="5088662" cy="49434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216000" rIns="216000" bIns="216000" rtlCol="0" anchor="t" anchorCtr="0"/>
          <a:lstStyle/>
          <a:p>
            <a:r>
              <a:rPr lang="en-US" altLang="ko-KR" sz="2000" dirty="0">
                <a:solidFill>
                  <a:schemeClr val="tx1"/>
                </a:solidFill>
              </a:rPr>
              <a:t>/* </a:t>
            </a:r>
            <a:r>
              <a:rPr lang="ko-KR" altLang="en-US" sz="2000" dirty="0">
                <a:solidFill>
                  <a:schemeClr val="tx1"/>
                </a:solidFill>
              </a:rPr>
              <a:t>베이킹</a:t>
            </a:r>
            <a:r>
              <a:rPr lang="en-US" altLang="ko-KR" sz="2000" dirty="0">
                <a:solidFill>
                  <a:schemeClr val="tx1"/>
                </a:solidFill>
              </a:rPr>
              <a:t>/</a:t>
            </a:r>
            <a:r>
              <a:rPr lang="ko-KR" altLang="en-US" sz="2000" dirty="0">
                <a:solidFill>
                  <a:schemeClr val="tx1"/>
                </a:solidFill>
              </a:rPr>
              <a:t>요리 *</a:t>
            </a:r>
            <a:r>
              <a:rPr lang="en-US" altLang="ko-KR" sz="2000" dirty="0">
                <a:solidFill>
                  <a:schemeClr val="tx1"/>
                </a:solidFill>
              </a:rPr>
              <a:t>/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aside .title2 {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margin-top: 20px;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padding: 12px;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border-top: solid 2px black;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border-bottom: solid 1px #</a:t>
            </a:r>
            <a:r>
              <a:rPr lang="en-US" altLang="ko-KR" sz="2000" dirty="0" err="1">
                <a:solidFill>
                  <a:schemeClr val="tx1"/>
                </a:solidFill>
              </a:rPr>
              <a:t>cccccc</a:t>
            </a:r>
            <a:r>
              <a:rPr lang="en-US" altLang="ko-KR" sz="2000" dirty="0">
                <a:solidFill>
                  <a:schemeClr val="tx1"/>
                </a:solidFill>
              </a:rPr>
              <a:t>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font-size: 18px;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}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aside .list {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margin: 20px 0;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}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aside .list li {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margin: 10px 12px;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7051869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/>
        </p:nvCxnSpPr>
        <p:spPr>
          <a:xfrm>
            <a:off x="0" y="972589"/>
            <a:ext cx="12192000" cy="0"/>
          </a:xfrm>
          <a:prstGeom prst="line">
            <a:avLst/>
          </a:prstGeom>
          <a:ln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10438015" y="914400"/>
            <a:ext cx="1753985" cy="74815"/>
          </a:xfrm>
          <a:prstGeom prst="rect">
            <a:avLst/>
          </a:prstGeom>
          <a:solidFill>
            <a:srgbClr val="FF0D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946378" y="1577920"/>
            <a:ext cx="5088662" cy="49434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216000" rIns="216000" bIns="216000" rtlCol="0" anchor="t" anchorCtr="0"/>
          <a:lstStyle/>
          <a:p>
            <a:r>
              <a:rPr lang="en-US" altLang="ko-KR" sz="2000" dirty="0">
                <a:solidFill>
                  <a:schemeClr val="tx1"/>
                </a:solidFill>
              </a:rPr>
              <a:t>/* </a:t>
            </a:r>
            <a:r>
              <a:rPr lang="ko-KR" altLang="en-US" sz="2000" dirty="0">
                <a:solidFill>
                  <a:schemeClr val="tx1"/>
                </a:solidFill>
              </a:rPr>
              <a:t>최근 댓글 *</a:t>
            </a:r>
            <a:r>
              <a:rPr lang="en-US" altLang="ko-KR" sz="2000" dirty="0">
                <a:solidFill>
                  <a:schemeClr val="tx1"/>
                </a:solidFill>
              </a:rPr>
              <a:t>/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aside .ripple {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border: solid 1px #0ca9a3;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padding: 12px;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}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aside .ripple h2 {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font-size: 18px;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margin: 10px 0 15px 0;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}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aside .ripple li {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margin-top: 6px;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}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6299775" y="1577920"/>
            <a:ext cx="5088662" cy="49434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216000" rIns="216000" bIns="216000" rtlCol="0" anchor="t" anchorCtr="0"/>
          <a:lstStyle/>
          <a:p>
            <a:r>
              <a:rPr lang="en-US" altLang="ko-KR" sz="2000" dirty="0">
                <a:solidFill>
                  <a:schemeClr val="tx1"/>
                </a:solidFill>
              </a:rPr>
              <a:t>#main {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width: 840px;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float: right;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margin: 70px 0;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border: dotted 1px red; 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}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&lt;/style&gt;</a:t>
            </a:r>
          </a:p>
        </p:txBody>
      </p:sp>
    </p:spTree>
    <p:extLst>
      <p:ext uri="{BB962C8B-B14F-4D97-AF65-F5344CB8AC3E}">
        <p14:creationId xmlns:p14="http://schemas.microsoft.com/office/powerpoint/2010/main" val="39588150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/>
        </p:nvCxnSpPr>
        <p:spPr>
          <a:xfrm>
            <a:off x="0" y="972589"/>
            <a:ext cx="12192000" cy="0"/>
          </a:xfrm>
          <a:prstGeom prst="line">
            <a:avLst/>
          </a:prstGeom>
          <a:ln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10438015" y="914400"/>
            <a:ext cx="1753985" cy="74815"/>
          </a:xfrm>
          <a:prstGeom prst="rect">
            <a:avLst/>
          </a:prstGeom>
          <a:solidFill>
            <a:srgbClr val="FF0D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773083" y="266007"/>
            <a:ext cx="62248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ex2-5.html</a:t>
            </a:r>
            <a:r>
              <a:rPr lang="ko-KR" altLang="en-US" sz="3200" dirty="0"/>
              <a:t>의 실행 결과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225" y="2736008"/>
            <a:ext cx="6305550" cy="207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257207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/>
        </p:nvCxnSpPr>
        <p:spPr>
          <a:xfrm>
            <a:off x="0" y="972589"/>
            <a:ext cx="12192000" cy="0"/>
          </a:xfrm>
          <a:prstGeom prst="line">
            <a:avLst/>
          </a:prstGeom>
          <a:ln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10438015" y="914400"/>
            <a:ext cx="1753985" cy="74815"/>
          </a:xfrm>
          <a:prstGeom prst="rect">
            <a:avLst/>
          </a:prstGeom>
          <a:solidFill>
            <a:srgbClr val="FF0D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773083" y="266007"/>
            <a:ext cx="62248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메인 섹션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3800" y="1505653"/>
            <a:ext cx="7829291" cy="4877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031173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/>
        </p:nvCxnSpPr>
        <p:spPr>
          <a:xfrm>
            <a:off x="0" y="972589"/>
            <a:ext cx="12192000" cy="0"/>
          </a:xfrm>
          <a:prstGeom prst="line">
            <a:avLst/>
          </a:prstGeom>
          <a:ln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10438015" y="914400"/>
            <a:ext cx="1753985" cy="74815"/>
          </a:xfrm>
          <a:prstGeom prst="rect">
            <a:avLst/>
          </a:prstGeom>
          <a:solidFill>
            <a:srgbClr val="FF0D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946378" y="1640181"/>
            <a:ext cx="5088662" cy="49434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216000" rIns="216000" bIns="216000" rtlCol="0" anchor="t" anchorCtr="0"/>
          <a:lstStyle/>
          <a:p>
            <a:r>
              <a:rPr lang="en-US" altLang="ko-KR" sz="2000" dirty="0">
                <a:solidFill>
                  <a:schemeClr val="tx1"/>
                </a:solidFill>
              </a:rPr>
              <a:t>&lt;style&gt;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* {  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margin: 0;  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padding: 0;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box-sizing: border-box;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}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li {  list-style-type: none;  }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.box {  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width: 1100px;  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margin: 0 auto;  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    /*	border: solid 1px red;  */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}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/* </a:t>
            </a:r>
            <a:r>
              <a:rPr lang="ko-KR" altLang="en-US" sz="2000" dirty="0">
                <a:solidFill>
                  <a:schemeClr val="tx1"/>
                </a:solidFill>
              </a:rPr>
              <a:t>메인 섹션 </a:t>
            </a:r>
            <a:r>
              <a:rPr lang="en-US" altLang="ko-KR" sz="2000" dirty="0">
                <a:solidFill>
                  <a:schemeClr val="tx1"/>
                </a:solidFill>
              </a:rPr>
              <a:t>: main1 + main2 */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#main {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width: 840px;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56210" y="1002954"/>
            <a:ext cx="3291841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2400" dirty="0"/>
              <a:t> main.html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6299775" y="1640180"/>
            <a:ext cx="5088662" cy="49434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216000" rIns="216000" bIns="216000" rtlCol="0" anchor="t" anchorCtr="0"/>
          <a:lstStyle/>
          <a:p>
            <a:r>
              <a:rPr lang="en-US" altLang="ko-KR" sz="2000" dirty="0">
                <a:solidFill>
                  <a:schemeClr val="tx1"/>
                </a:solidFill>
              </a:rPr>
              <a:t>float: right;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margin: 70px 0;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    /*	border: solid 1px red; */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}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/* </a:t>
            </a:r>
            <a:r>
              <a:rPr lang="ko-KR" altLang="en-US" sz="2000" dirty="0">
                <a:solidFill>
                  <a:schemeClr val="tx1"/>
                </a:solidFill>
              </a:rPr>
              <a:t>알림과 게시판 *</a:t>
            </a:r>
            <a:r>
              <a:rPr lang="en-US" altLang="ko-KR" sz="2000" dirty="0">
                <a:solidFill>
                  <a:schemeClr val="tx1"/>
                </a:solidFill>
              </a:rPr>
              <a:t>/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#main1 {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width: 405px;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float: left;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}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#main1 .title1 {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padding-bottom: 8px;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border-bottom: solid 1px black;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}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#main1 .latest {  margin-top: 30px;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707982763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/>
        </p:nvCxnSpPr>
        <p:spPr>
          <a:xfrm>
            <a:off x="0" y="972589"/>
            <a:ext cx="12192000" cy="0"/>
          </a:xfrm>
          <a:prstGeom prst="line">
            <a:avLst/>
          </a:prstGeom>
          <a:ln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10438015" y="914400"/>
            <a:ext cx="1753985" cy="74815"/>
          </a:xfrm>
          <a:prstGeom prst="rect">
            <a:avLst/>
          </a:prstGeom>
          <a:solidFill>
            <a:srgbClr val="FF0D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904814" y="1473929"/>
            <a:ext cx="5088662" cy="49434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216000" rIns="216000" bIns="216000" rtlCol="0" anchor="t" anchorCtr="0"/>
          <a:lstStyle/>
          <a:p>
            <a:r>
              <a:rPr lang="en-US" altLang="ko-KR" sz="2000" dirty="0">
                <a:solidFill>
                  <a:schemeClr val="tx1"/>
                </a:solidFill>
              </a:rPr>
              <a:t>#main1 .items {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position: relative;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height: 34px;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}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#main1 .items .subject {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position: absolute;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left:0;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top: 0;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}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#main1 .items .date {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position: absolute;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right:0;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top: 0;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}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6258211" y="1473928"/>
            <a:ext cx="5088662" cy="49434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216000" rIns="216000" bIns="216000" rtlCol="0" anchor="t" anchorCtr="0"/>
          <a:lstStyle/>
          <a:p>
            <a:r>
              <a:rPr lang="en-US" altLang="ko-KR" sz="2000" dirty="0">
                <a:solidFill>
                  <a:schemeClr val="tx1"/>
                </a:solidFill>
              </a:rPr>
              <a:t>#main1 .title2 {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margin-top: 30px;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padding-bottom: 8px;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border-bottom: solid 1px black;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}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/* </a:t>
            </a:r>
            <a:r>
              <a:rPr lang="ko-KR" altLang="en-US" sz="2000" dirty="0">
                <a:solidFill>
                  <a:schemeClr val="tx1"/>
                </a:solidFill>
              </a:rPr>
              <a:t>제빵 클래스 *</a:t>
            </a:r>
            <a:r>
              <a:rPr lang="en-US" altLang="ko-KR" sz="2000" dirty="0">
                <a:solidFill>
                  <a:schemeClr val="tx1"/>
                </a:solidFill>
              </a:rPr>
              <a:t>/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#main2 {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width: 400px;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float: right;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}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#main2 .title1 {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padding-bottom: 8px;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border-bottom: solid 1px black;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311615561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/>
        </p:nvCxnSpPr>
        <p:spPr>
          <a:xfrm>
            <a:off x="0" y="972589"/>
            <a:ext cx="12192000" cy="0"/>
          </a:xfrm>
          <a:prstGeom prst="line">
            <a:avLst/>
          </a:prstGeom>
          <a:ln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10438015" y="914400"/>
            <a:ext cx="1753985" cy="74815"/>
          </a:xfrm>
          <a:prstGeom prst="rect">
            <a:avLst/>
          </a:prstGeom>
          <a:solidFill>
            <a:srgbClr val="FF0D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904814" y="1271847"/>
            <a:ext cx="5088662" cy="53700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216000" rIns="216000" bIns="216000" rtlCol="0" anchor="t" anchorCtr="0"/>
          <a:lstStyle/>
          <a:p>
            <a:r>
              <a:rPr lang="en-US" altLang="ko-KR" sz="2000" dirty="0">
                <a:solidFill>
                  <a:schemeClr val="tx1"/>
                </a:solidFill>
              </a:rPr>
              <a:t>#main2 .item1 {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clear: both;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width: 189px;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float: left;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margin-top: 30px;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}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#main2 .item2 {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width: 189px;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float: right;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margin-top: 30px;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}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#main2 .subject {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margin-top:10px;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font-weight: bold;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font-size: 16px;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}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6226345" y="1271847"/>
            <a:ext cx="5088662" cy="53700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216000" rIns="216000" bIns="216000" rtlCol="0" anchor="t" anchorCtr="0"/>
          <a:lstStyle/>
          <a:p>
            <a:r>
              <a:rPr lang="en-US" altLang="ko-KR" sz="2000" dirty="0">
                <a:solidFill>
                  <a:schemeClr val="tx1"/>
                </a:solidFill>
              </a:rPr>
              <a:t>#main2 .date {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margin-top:5px;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}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/* </a:t>
            </a:r>
            <a:r>
              <a:rPr lang="ko-KR" altLang="en-US" sz="2000" dirty="0">
                <a:solidFill>
                  <a:schemeClr val="tx1"/>
                </a:solidFill>
              </a:rPr>
              <a:t>좌측 </a:t>
            </a:r>
            <a:r>
              <a:rPr lang="ko-KR" altLang="en-US" sz="2000" dirty="0" err="1">
                <a:solidFill>
                  <a:schemeClr val="tx1"/>
                </a:solidFill>
              </a:rPr>
              <a:t>사이드바</a:t>
            </a:r>
            <a:r>
              <a:rPr lang="ko-KR" altLang="en-US" sz="2000" dirty="0">
                <a:solidFill>
                  <a:schemeClr val="tx1"/>
                </a:solidFill>
              </a:rPr>
              <a:t> *</a:t>
            </a:r>
            <a:r>
              <a:rPr lang="en-US" altLang="ko-KR" sz="2000" dirty="0">
                <a:solidFill>
                  <a:schemeClr val="tx1"/>
                </a:solidFill>
              </a:rPr>
              <a:t>/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aside {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width: 220px 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float: left;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margin: 70px 0;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border: dotted 1px red;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}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&lt;/style&gt;</a:t>
            </a:r>
          </a:p>
        </p:txBody>
      </p:sp>
    </p:spTree>
    <p:extLst>
      <p:ext uri="{BB962C8B-B14F-4D97-AF65-F5344CB8AC3E}">
        <p14:creationId xmlns:p14="http://schemas.microsoft.com/office/powerpoint/2010/main" val="2072287515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/>
        </p:nvCxnSpPr>
        <p:spPr>
          <a:xfrm>
            <a:off x="0" y="972589"/>
            <a:ext cx="12192000" cy="0"/>
          </a:xfrm>
          <a:prstGeom prst="line">
            <a:avLst/>
          </a:prstGeom>
          <a:ln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10438015" y="914400"/>
            <a:ext cx="1753985" cy="74815"/>
          </a:xfrm>
          <a:prstGeom prst="rect">
            <a:avLst/>
          </a:prstGeom>
          <a:solidFill>
            <a:srgbClr val="FF0D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773083" y="266007"/>
            <a:ext cx="62248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하단 </a:t>
            </a:r>
            <a:r>
              <a:rPr lang="ko-KR" altLang="en-US" sz="3200" dirty="0" err="1"/>
              <a:t>푸터</a:t>
            </a:r>
            <a:endParaRPr lang="ko-KR" altLang="en-US" sz="32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987" y="1948988"/>
            <a:ext cx="10106025" cy="392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578220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/>
        </p:nvCxnSpPr>
        <p:spPr>
          <a:xfrm>
            <a:off x="0" y="972589"/>
            <a:ext cx="12192000" cy="0"/>
          </a:xfrm>
          <a:prstGeom prst="line">
            <a:avLst/>
          </a:prstGeom>
          <a:ln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10438015" y="914400"/>
            <a:ext cx="1753985" cy="74815"/>
          </a:xfrm>
          <a:prstGeom prst="rect">
            <a:avLst/>
          </a:prstGeom>
          <a:solidFill>
            <a:srgbClr val="FF0D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946378" y="1640181"/>
            <a:ext cx="5088662" cy="49434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216000" rIns="216000" bIns="216000" rtlCol="0" anchor="t" anchorCtr="0"/>
          <a:lstStyle/>
          <a:p>
            <a:r>
              <a:rPr lang="en-US" altLang="ko-KR" sz="2000" dirty="0">
                <a:solidFill>
                  <a:schemeClr val="tx1"/>
                </a:solidFill>
              </a:rPr>
              <a:t>&lt;style&gt;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* {  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margin: 0;  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padding: 0;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box-sizing: border-box;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}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li {  list-style-type: none;  }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.box {  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width: 1100px;  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margin: 0 auto;  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/*	border: solid 1px red;  */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}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footer {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height: 260px;	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56210" y="1002954"/>
            <a:ext cx="3291841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2400" dirty="0"/>
              <a:t> footer.html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6299775" y="1640180"/>
            <a:ext cx="5088662" cy="49434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216000" rIns="216000" bIns="216000" rtlCol="0" anchor="t" anchorCtr="0"/>
          <a:lstStyle/>
          <a:p>
            <a:r>
              <a:rPr lang="en-US" altLang="ko-KR" sz="2000" dirty="0">
                <a:solidFill>
                  <a:schemeClr val="tx1"/>
                </a:solidFill>
              </a:rPr>
              <a:t>	background-color: #05354e;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color: white;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}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#</a:t>
            </a:r>
            <a:r>
              <a:rPr lang="en-US" altLang="ko-KR" sz="2000" dirty="0" err="1">
                <a:solidFill>
                  <a:schemeClr val="tx1"/>
                </a:solidFill>
              </a:rPr>
              <a:t>bottom_menu</a:t>
            </a:r>
            <a:r>
              <a:rPr lang="en-US" altLang="ko-KR" sz="2000" dirty="0">
                <a:solidFill>
                  <a:schemeClr val="tx1"/>
                </a:solidFill>
              </a:rPr>
              <a:t> </a:t>
            </a:r>
            <a:r>
              <a:rPr lang="en-US" altLang="ko-KR" sz="2000" dirty="0" err="1">
                <a:solidFill>
                  <a:schemeClr val="tx1"/>
                </a:solidFill>
              </a:rPr>
              <a:t>ul</a:t>
            </a:r>
            <a:r>
              <a:rPr lang="en-US" altLang="ko-KR" sz="2000" dirty="0">
                <a:solidFill>
                  <a:schemeClr val="tx1"/>
                </a:solidFill>
              </a:rPr>
              <a:t> {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padding: 20px 0 0 100px;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font-weight: bold;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}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#</a:t>
            </a:r>
            <a:r>
              <a:rPr lang="en-US" altLang="ko-KR" sz="2000" dirty="0" err="1">
                <a:solidFill>
                  <a:schemeClr val="tx1"/>
                </a:solidFill>
              </a:rPr>
              <a:t>bottom_menu</a:t>
            </a:r>
            <a:r>
              <a:rPr lang="en-US" altLang="ko-KR" sz="2000" dirty="0">
                <a:solidFill>
                  <a:schemeClr val="tx1"/>
                </a:solidFill>
              </a:rPr>
              <a:t> li {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display: inline;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margin-right: 30px;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}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footer .items {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float: left;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margin: 40px 0 0 100px;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641657309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/>
        </p:nvCxnSpPr>
        <p:spPr>
          <a:xfrm>
            <a:off x="0" y="972589"/>
            <a:ext cx="12192000" cy="0"/>
          </a:xfrm>
          <a:prstGeom prst="line">
            <a:avLst/>
          </a:prstGeom>
          <a:ln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10438015" y="914400"/>
            <a:ext cx="1753985" cy="74815"/>
          </a:xfrm>
          <a:prstGeom prst="rect">
            <a:avLst/>
          </a:prstGeom>
          <a:solidFill>
            <a:srgbClr val="FF0D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991349" y="1473929"/>
            <a:ext cx="10209302" cy="49434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216000" rIns="216000" bIns="216000" rtlCol="0" anchor="t" anchorCtr="0"/>
          <a:lstStyle/>
          <a:p>
            <a:r>
              <a:rPr lang="en-US" altLang="ko-KR" sz="2000" dirty="0">
                <a:solidFill>
                  <a:schemeClr val="tx1"/>
                </a:solidFill>
              </a:rPr>
              <a:t>footer h3 {  color:#0ca9a3;  }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footer .items </a:t>
            </a:r>
            <a:r>
              <a:rPr lang="en-US" altLang="ko-KR" sz="2000" dirty="0" err="1">
                <a:solidFill>
                  <a:schemeClr val="tx1"/>
                </a:solidFill>
              </a:rPr>
              <a:t>ul</a:t>
            </a:r>
            <a:r>
              <a:rPr lang="en-US" altLang="ko-KR" sz="2000" dirty="0">
                <a:solidFill>
                  <a:schemeClr val="tx1"/>
                </a:solidFill>
              </a:rPr>
              <a:t> {  margin-top: 15px;  }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footer .items li {	margin-top: 5px;  }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footer .phone {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font-size: 25px;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font-weight: bold;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}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&lt;/style&gt;</a:t>
            </a:r>
          </a:p>
        </p:txBody>
      </p:sp>
    </p:spTree>
    <p:extLst>
      <p:ext uri="{BB962C8B-B14F-4D97-AF65-F5344CB8AC3E}">
        <p14:creationId xmlns:p14="http://schemas.microsoft.com/office/powerpoint/2010/main" val="3993093823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/>
        </p:nvCxnSpPr>
        <p:spPr>
          <a:xfrm>
            <a:off x="0" y="972589"/>
            <a:ext cx="12192000" cy="0"/>
          </a:xfrm>
          <a:prstGeom prst="line">
            <a:avLst/>
          </a:prstGeom>
          <a:ln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10438015" y="914400"/>
            <a:ext cx="1753985" cy="74815"/>
          </a:xfrm>
          <a:prstGeom prst="rect">
            <a:avLst/>
          </a:prstGeom>
          <a:solidFill>
            <a:srgbClr val="FF0D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773083" y="266007"/>
            <a:ext cx="62248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완성된 메인 페이지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8341" y="1558291"/>
            <a:ext cx="4528198" cy="488407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019992" y="1425286"/>
            <a:ext cx="23774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2400" dirty="0"/>
              <a:t> index.html</a:t>
            </a:r>
          </a:p>
        </p:txBody>
      </p:sp>
    </p:spTree>
    <p:extLst>
      <p:ext uri="{BB962C8B-B14F-4D97-AF65-F5344CB8AC3E}">
        <p14:creationId xmlns:p14="http://schemas.microsoft.com/office/powerpoint/2010/main" val="2626196774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타원 19"/>
          <p:cNvSpPr/>
          <p:nvPr/>
        </p:nvSpPr>
        <p:spPr>
          <a:xfrm>
            <a:off x="6071514" y="1647139"/>
            <a:ext cx="1418253" cy="1418253"/>
          </a:xfrm>
          <a:prstGeom prst="ellipse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7489767" y="2002322"/>
            <a:ext cx="40649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4000" dirty="0" err="1"/>
              <a:t>반응형</a:t>
            </a:r>
            <a:r>
              <a:rPr lang="ko-KR" altLang="en-US" sz="4000" dirty="0"/>
              <a:t> 웹 기초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386276" y="3147779"/>
            <a:ext cx="4059925" cy="2336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3500"/>
              </a:lnSpc>
            </a:pPr>
            <a:r>
              <a:rPr lang="en-US" altLang="ko-KR" sz="2000" dirty="0"/>
              <a:t>10.1 </a:t>
            </a:r>
            <a:r>
              <a:rPr lang="ko-KR" altLang="en-US" sz="2000" dirty="0" err="1"/>
              <a:t>반응형</a:t>
            </a:r>
            <a:r>
              <a:rPr lang="ko-KR" altLang="en-US" sz="2000" dirty="0"/>
              <a:t> 웹이란</a:t>
            </a:r>
            <a:r>
              <a:rPr lang="en-US" altLang="ko-KR" sz="2000" dirty="0"/>
              <a:t>?</a:t>
            </a:r>
          </a:p>
          <a:p>
            <a:pPr algn="r">
              <a:lnSpc>
                <a:spcPts val="3500"/>
              </a:lnSpc>
            </a:pPr>
            <a:r>
              <a:rPr lang="en-US" altLang="ko-KR" sz="2000" dirty="0"/>
              <a:t>10.2 </a:t>
            </a:r>
            <a:r>
              <a:rPr lang="ko-KR" altLang="en-US" sz="2000" dirty="0" err="1"/>
              <a:t>뷰포트</a:t>
            </a:r>
            <a:endParaRPr lang="en-US" altLang="ko-KR" sz="2000" dirty="0"/>
          </a:p>
          <a:p>
            <a:pPr algn="r">
              <a:lnSpc>
                <a:spcPts val="3500"/>
              </a:lnSpc>
            </a:pPr>
            <a:r>
              <a:rPr lang="en-US" altLang="ko-KR" sz="2000" dirty="0"/>
              <a:t>10.3 </a:t>
            </a:r>
            <a:r>
              <a:rPr lang="ko-KR" altLang="en-US" sz="2000" dirty="0"/>
              <a:t>그리드 뷰</a:t>
            </a:r>
            <a:endParaRPr lang="en-US" altLang="ko-KR" sz="2000" dirty="0"/>
          </a:p>
          <a:p>
            <a:pPr algn="r">
              <a:lnSpc>
                <a:spcPts val="3500"/>
              </a:lnSpc>
            </a:pPr>
            <a:r>
              <a:rPr lang="en-US" altLang="ko-KR" sz="2000" dirty="0"/>
              <a:t>10.4 </a:t>
            </a:r>
            <a:r>
              <a:rPr lang="ko-KR" altLang="en-US" sz="2000" dirty="0" err="1"/>
              <a:t>반응형</a:t>
            </a:r>
            <a:r>
              <a:rPr lang="ko-KR" altLang="en-US" sz="2000" dirty="0"/>
              <a:t> 웹의 폰트</a:t>
            </a:r>
            <a:endParaRPr lang="en-US" altLang="ko-KR" sz="2000" dirty="0"/>
          </a:p>
          <a:p>
            <a:pPr algn="r">
              <a:lnSpc>
                <a:spcPts val="3500"/>
              </a:lnSpc>
            </a:pPr>
            <a:r>
              <a:rPr lang="en-US" altLang="ko-KR" sz="2000" dirty="0"/>
              <a:t>10.5 12 </a:t>
            </a:r>
            <a:r>
              <a:rPr lang="ko-KR" altLang="en-US" sz="2000" dirty="0"/>
              <a:t>열 그리드 시스템 </a:t>
            </a:r>
            <a:endParaRPr lang="en-US" altLang="ko-KR" sz="2000" dirty="0"/>
          </a:p>
        </p:txBody>
      </p:sp>
      <p:sp>
        <p:nvSpPr>
          <p:cNvPr id="18" name="타원 17"/>
          <p:cNvSpPr/>
          <p:nvPr/>
        </p:nvSpPr>
        <p:spPr>
          <a:xfrm>
            <a:off x="6279121" y="1836084"/>
            <a:ext cx="1024035" cy="102403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>
                <a:solidFill>
                  <a:srgbClr val="FF0D5A"/>
                </a:solidFill>
              </a:rPr>
              <a:t>10</a:t>
            </a:r>
            <a:endParaRPr lang="ko-KR" altLang="en-US" sz="3600" b="1" dirty="0">
              <a:solidFill>
                <a:srgbClr val="FF0D5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4439379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/>
        </p:nvCxnSpPr>
        <p:spPr>
          <a:xfrm>
            <a:off x="0" y="972589"/>
            <a:ext cx="12192000" cy="0"/>
          </a:xfrm>
          <a:prstGeom prst="line">
            <a:avLst/>
          </a:prstGeom>
          <a:ln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10438015" y="914400"/>
            <a:ext cx="1753985" cy="74815"/>
          </a:xfrm>
          <a:prstGeom prst="rect">
            <a:avLst/>
          </a:prstGeom>
          <a:solidFill>
            <a:srgbClr val="FF0D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773083" y="232756"/>
            <a:ext cx="79883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err="1"/>
              <a:t>반응형</a:t>
            </a:r>
            <a:r>
              <a:rPr lang="ko-KR" altLang="en-US" sz="3200" dirty="0"/>
              <a:t> 웹이란</a:t>
            </a:r>
            <a:r>
              <a:rPr lang="en-US" altLang="ko-KR" sz="3200" dirty="0"/>
              <a:t>?</a:t>
            </a:r>
            <a:endParaRPr lang="ko-KR" altLang="en-US" sz="3200" dirty="0"/>
          </a:p>
        </p:txBody>
      </p:sp>
      <p:sp>
        <p:nvSpPr>
          <p:cNvPr id="8" name="TextBox 7"/>
          <p:cNvSpPr txBox="1"/>
          <p:nvPr/>
        </p:nvSpPr>
        <p:spPr>
          <a:xfrm>
            <a:off x="1269076" y="2449368"/>
            <a:ext cx="965384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2800" dirty="0"/>
              <a:t> </a:t>
            </a:r>
            <a:r>
              <a:rPr lang="ko-KR" altLang="en-US" sz="2800" dirty="0"/>
              <a:t>이선 </a:t>
            </a:r>
            <a:r>
              <a:rPr lang="ko-KR" altLang="en-US" sz="2800" dirty="0" err="1"/>
              <a:t>마코트</a:t>
            </a:r>
            <a:r>
              <a:rPr lang="en-US" altLang="ko-KR" sz="2800" dirty="0"/>
              <a:t>(Ethan </a:t>
            </a:r>
            <a:r>
              <a:rPr lang="en-US" altLang="ko-KR" sz="2800" dirty="0" err="1"/>
              <a:t>Marcotte</a:t>
            </a:r>
            <a:r>
              <a:rPr lang="en-US" altLang="ko-KR" sz="2800" dirty="0"/>
              <a:t>)</a:t>
            </a:r>
            <a:r>
              <a:rPr lang="ko-KR" altLang="en-US" sz="2800" dirty="0"/>
              <a:t>가 처음 도입</a:t>
            </a:r>
            <a:endParaRPr lang="en-US" altLang="ko-KR" sz="28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2800" dirty="0"/>
              <a:t> </a:t>
            </a:r>
            <a:r>
              <a:rPr lang="ko-KR" altLang="en-US" sz="2800" dirty="0"/>
              <a:t>하나의 웹 페이지로 데스크톱</a:t>
            </a:r>
            <a:r>
              <a:rPr lang="en-US" altLang="ko-KR" sz="2800" dirty="0"/>
              <a:t>, </a:t>
            </a:r>
            <a:r>
              <a:rPr lang="ko-KR" altLang="en-US" sz="2800" dirty="0"/>
              <a:t>태블릿</a:t>
            </a:r>
            <a:r>
              <a:rPr lang="en-US" altLang="ko-KR" sz="2800" dirty="0"/>
              <a:t>, </a:t>
            </a:r>
            <a:r>
              <a:rPr lang="ko-KR" altLang="en-US" sz="2800" dirty="0"/>
              <a:t>스마트 폰 등 다양한 기기에서 제대로 보이게 하는 기술</a:t>
            </a:r>
            <a:endParaRPr lang="en-US" altLang="ko-KR" sz="28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2800" dirty="0"/>
              <a:t> </a:t>
            </a:r>
            <a:r>
              <a:rPr lang="ko-KR" altLang="en-US" sz="2800" dirty="0"/>
              <a:t>스마트 폰 전용의 모바일 웹을 별도로 제작할 필요 없음 </a:t>
            </a:r>
            <a:endParaRPr lang="en-US" altLang="ko-KR" sz="2800" dirty="0"/>
          </a:p>
        </p:txBody>
      </p:sp>
    </p:spTree>
    <p:extLst>
      <p:ext uri="{BB962C8B-B14F-4D97-AF65-F5344CB8AC3E}">
        <p14:creationId xmlns:p14="http://schemas.microsoft.com/office/powerpoint/2010/main" val="26959001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/>
        </p:nvCxnSpPr>
        <p:spPr>
          <a:xfrm>
            <a:off x="0" y="972589"/>
            <a:ext cx="12192000" cy="0"/>
          </a:xfrm>
          <a:prstGeom prst="line">
            <a:avLst/>
          </a:prstGeom>
          <a:ln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10438015" y="914400"/>
            <a:ext cx="1753985" cy="74815"/>
          </a:xfrm>
          <a:prstGeom prst="rect">
            <a:avLst/>
          </a:prstGeom>
          <a:solidFill>
            <a:srgbClr val="FF0D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773083" y="266007"/>
            <a:ext cx="79883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HTML </a:t>
            </a:r>
            <a:r>
              <a:rPr lang="ko-KR" altLang="en-US" sz="3200" dirty="0"/>
              <a:t>특수 문자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1138335" y="1807796"/>
            <a:ext cx="9843795" cy="46279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216000" rIns="216000" bIns="216000" rtlCol="0" anchor="t" anchorCtr="0"/>
          <a:lstStyle/>
          <a:p>
            <a:pPr>
              <a:lnSpc>
                <a:spcPct val="110000"/>
              </a:lnSpc>
            </a:pPr>
            <a:r>
              <a:rPr lang="en-US" altLang="ko-KR" dirty="0">
                <a:solidFill>
                  <a:schemeClr val="tx1"/>
                </a:solidFill>
              </a:rPr>
              <a:t>&lt;!DOCTYPE html&gt;</a:t>
            </a:r>
          </a:p>
          <a:p>
            <a:pPr>
              <a:lnSpc>
                <a:spcPct val="110000"/>
              </a:lnSpc>
            </a:pPr>
            <a:r>
              <a:rPr lang="en-US" altLang="ko-KR" dirty="0">
                <a:solidFill>
                  <a:schemeClr val="tx1"/>
                </a:solidFill>
              </a:rPr>
              <a:t>&lt;html&gt;</a:t>
            </a:r>
          </a:p>
          <a:p>
            <a:pPr>
              <a:lnSpc>
                <a:spcPct val="110000"/>
              </a:lnSpc>
            </a:pPr>
            <a:r>
              <a:rPr lang="en-US" altLang="ko-KR" dirty="0">
                <a:solidFill>
                  <a:schemeClr val="tx1"/>
                </a:solidFill>
              </a:rPr>
              <a:t>&lt;head&gt;</a:t>
            </a:r>
          </a:p>
          <a:p>
            <a:pPr>
              <a:lnSpc>
                <a:spcPct val="110000"/>
              </a:lnSpc>
            </a:pPr>
            <a:r>
              <a:rPr lang="en-US" altLang="ko-KR" dirty="0">
                <a:solidFill>
                  <a:schemeClr val="tx1"/>
                </a:solidFill>
              </a:rPr>
              <a:t>&lt;meta charset="utf-8"&gt;</a:t>
            </a:r>
          </a:p>
          <a:p>
            <a:pPr>
              <a:lnSpc>
                <a:spcPct val="110000"/>
              </a:lnSpc>
            </a:pPr>
            <a:r>
              <a:rPr lang="en-US" altLang="ko-KR" dirty="0">
                <a:solidFill>
                  <a:schemeClr val="tx1"/>
                </a:solidFill>
              </a:rPr>
              <a:t>&lt;/head&gt;</a:t>
            </a:r>
          </a:p>
          <a:p>
            <a:pPr>
              <a:lnSpc>
                <a:spcPct val="110000"/>
              </a:lnSpc>
            </a:pPr>
            <a:r>
              <a:rPr lang="en-US" altLang="ko-KR" dirty="0">
                <a:solidFill>
                  <a:schemeClr val="tx1"/>
                </a:solidFill>
              </a:rPr>
              <a:t>&lt;body&gt;</a:t>
            </a:r>
          </a:p>
          <a:p>
            <a:pPr>
              <a:lnSpc>
                <a:spcPct val="110000"/>
              </a:lnSpc>
            </a:pPr>
            <a:r>
              <a:rPr lang="en-US" altLang="ko-KR" dirty="0">
                <a:solidFill>
                  <a:schemeClr val="tx1"/>
                </a:solidFill>
              </a:rPr>
              <a:t>	&lt;p&gt;	(&amp;</a:t>
            </a:r>
            <a:r>
              <a:rPr lang="en-US" altLang="ko-KR" dirty="0" err="1">
                <a:solidFill>
                  <a:schemeClr val="tx1"/>
                </a:solidFill>
              </a:rPr>
              <a:t>nbsp</a:t>
            </a:r>
            <a:r>
              <a:rPr lang="en-US" altLang="ko-KR" dirty="0">
                <a:solidFill>
                  <a:schemeClr val="tx1"/>
                </a:solidFill>
              </a:rPr>
              <a:t>;&amp;</a:t>
            </a:r>
            <a:r>
              <a:rPr lang="en-US" altLang="ko-KR" dirty="0" err="1">
                <a:solidFill>
                  <a:schemeClr val="tx1"/>
                </a:solidFill>
              </a:rPr>
              <a:t>nbsp</a:t>
            </a:r>
            <a:r>
              <a:rPr lang="en-US" altLang="ko-KR" dirty="0">
                <a:solidFill>
                  <a:schemeClr val="tx1"/>
                </a:solidFill>
              </a:rPr>
              <a:t>;&amp;</a:t>
            </a:r>
            <a:r>
              <a:rPr lang="en-US" altLang="ko-KR" dirty="0" err="1">
                <a:solidFill>
                  <a:schemeClr val="tx1"/>
                </a:solidFill>
              </a:rPr>
              <a:t>nbsp</a:t>
            </a:r>
            <a:r>
              <a:rPr lang="en-US" altLang="ko-KR" dirty="0">
                <a:solidFill>
                  <a:schemeClr val="tx1"/>
                </a:solidFill>
              </a:rPr>
              <a:t>;&amp;</a:t>
            </a:r>
            <a:r>
              <a:rPr lang="en-US" altLang="ko-KR" dirty="0" err="1">
                <a:solidFill>
                  <a:schemeClr val="tx1"/>
                </a:solidFill>
              </a:rPr>
              <a:t>nbsp</a:t>
            </a:r>
            <a:r>
              <a:rPr lang="en-US" altLang="ko-KR" dirty="0">
                <a:solidFill>
                  <a:schemeClr val="tx1"/>
                </a:solidFill>
              </a:rPr>
              <a:t>;&amp;</a:t>
            </a:r>
            <a:r>
              <a:rPr lang="en-US" altLang="ko-KR" dirty="0" err="1">
                <a:solidFill>
                  <a:schemeClr val="tx1"/>
                </a:solidFill>
              </a:rPr>
              <a:t>nbsp</a:t>
            </a:r>
            <a:r>
              <a:rPr lang="en-US" altLang="ko-KR" dirty="0">
                <a:solidFill>
                  <a:schemeClr val="tx1"/>
                </a:solidFill>
              </a:rPr>
              <a:t>;&amp;</a:t>
            </a:r>
            <a:r>
              <a:rPr lang="en-US" altLang="ko-KR" dirty="0" err="1">
                <a:solidFill>
                  <a:schemeClr val="tx1"/>
                </a:solidFill>
              </a:rPr>
              <a:t>nbsp</a:t>
            </a:r>
            <a:r>
              <a:rPr lang="en-US" altLang="ko-KR" dirty="0">
                <a:solidFill>
                  <a:schemeClr val="tx1"/>
                </a:solidFill>
              </a:rPr>
              <a:t>;)&lt;</a:t>
            </a:r>
            <a:r>
              <a:rPr lang="en-US" altLang="ko-KR" dirty="0" err="1">
                <a:solidFill>
                  <a:schemeClr val="tx1"/>
                </a:solidFill>
              </a:rPr>
              <a:t>br</a:t>
            </a:r>
            <a:r>
              <a:rPr lang="en-US" altLang="ko-KR" dirty="0">
                <a:solidFill>
                  <a:schemeClr val="tx1"/>
                </a:solidFill>
              </a:rPr>
              <a:t>&gt;</a:t>
            </a:r>
          </a:p>
          <a:p>
            <a:pPr>
              <a:lnSpc>
                <a:spcPct val="110000"/>
              </a:lnSpc>
            </a:pPr>
            <a:r>
              <a:rPr lang="en-US" altLang="ko-KR" dirty="0">
                <a:solidFill>
                  <a:schemeClr val="tx1"/>
                </a:solidFill>
              </a:rPr>
              <a:t>		&amp;</a:t>
            </a:r>
            <a:r>
              <a:rPr lang="en-US" altLang="ko-KR" dirty="0" err="1">
                <a:solidFill>
                  <a:schemeClr val="tx1"/>
                </a:solidFill>
              </a:rPr>
              <a:t>lt;body&amp;gt</a:t>
            </a:r>
            <a:r>
              <a:rPr lang="en-US" altLang="ko-KR" dirty="0">
                <a:solidFill>
                  <a:schemeClr val="tx1"/>
                </a:solidFill>
              </a:rPr>
              <a:t>; </a:t>
            </a:r>
            <a:r>
              <a:rPr lang="ko-KR" altLang="en-US" dirty="0">
                <a:solidFill>
                  <a:schemeClr val="tx1"/>
                </a:solidFill>
              </a:rPr>
              <a:t>태그가 의미하는 것은</a:t>
            </a:r>
            <a:r>
              <a:rPr lang="en-US" altLang="ko-KR" dirty="0">
                <a:solidFill>
                  <a:schemeClr val="tx1"/>
                </a:solidFill>
              </a:rPr>
              <a:t>?&lt;</a:t>
            </a:r>
            <a:r>
              <a:rPr lang="en-US" altLang="ko-KR" dirty="0" err="1">
                <a:solidFill>
                  <a:schemeClr val="tx1"/>
                </a:solidFill>
              </a:rPr>
              <a:t>br</a:t>
            </a:r>
            <a:r>
              <a:rPr lang="en-US" altLang="ko-KR" dirty="0">
                <a:solidFill>
                  <a:schemeClr val="tx1"/>
                </a:solidFill>
              </a:rPr>
              <a:t>&gt;</a:t>
            </a:r>
          </a:p>
          <a:p>
            <a:pPr>
              <a:lnSpc>
                <a:spcPct val="110000"/>
              </a:lnSpc>
            </a:pPr>
            <a:r>
              <a:rPr lang="en-US" altLang="ko-KR" dirty="0">
                <a:solidFill>
                  <a:schemeClr val="tx1"/>
                </a:solidFill>
              </a:rPr>
              <a:t>		&amp;</a:t>
            </a:r>
            <a:r>
              <a:rPr lang="en-US" altLang="ko-KR" dirty="0" err="1">
                <a:solidFill>
                  <a:schemeClr val="tx1"/>
                </a:solidFill>
              </a:rPr>
              <a:t>quot</a:t>
            </a:r>
            <a:r>
              <a:rPr lang="en-US" altLang="ko-KR" dirty="0">
                <a:solidFill>
                  <a:schemeClr val="tx1"/>
                </a:solidFill>
              </a:rPr>
              <a:t>;</a:t>
            </a:r>
            <a:r>
              <a:rPr lang="ko-KR" altLang="en-US" dirty="0">
                <a:solidFill>
                  <a:schemeClr val="tx1"/>
                </a:solidFill>
              </a:rPr>
              <a:t>기상청 동네예보</a:t>
            </a:r>
            <a:r>
              <a:rPr lang="en-US" altLang="ko-KR" dirty="0">
                <a:solidFill>
                  <a:schemeClr val="tx1"/>
                </a:solidFill>
              </a:rPr>
              <a:t>&amp;</a:t>
            </a:r>
            <a:r>
              <a:rPr lang="en-US" altLang="ko-KR" dirty="0" err="1">
                <a:solidFill>
                  <a:schemeClr val="tx1"/>
                </a:solidFill>
              </a:rPr>
              <a:t>quot</a:t>
            </a:r>
            <a:r>
              <a:rPr lang="en-US" altLang="ko-KR" dirty="0">
                <a:solidFill>
                  <a:schemeClr val="tx1"/>
                </a:solidFill>
              </a:rPr>
              <a:t>;&lt;</a:t>
            </a:r>
            <a:r>
              <a:rPr lang="en-US" altLang="ko-KR" dirty="0" err="1">
                <a:solidFill>
                  <a:schemeClr val="tx1"/>
                </a:solidFill>
              </a:rPr>
              <a:t>br</a:t>
            </a:r>
            <a:r>
              <a:rPr lang="en-US" altLang="ko-KR" dirty="0">
                <a:solidFill>
                  <a:schemeClr val="tx1"/>
                </a:solidFill>
              </a:rPr>
              <a:t>&gt;</a:t>
            </a:r>
          </a:p>
          <a:p>
            <a:pPr>
              <a:lnSpc>
                <a:spcPct val="110000"/>
              </a:lnSpc>
            </a:pPr>
            <a:r>
              <a:rPr lang="en-US" altLang="ko-KR" dirty="0">
                <a:solidFill>
                  <a:schemeClr val="tx1"/>
                </a:solidFill>
              </a:rPr>
              <a:t>		&amp;#039;HyperText Markup Language&amp;#039;&lt;</a:t>
            </a:r>
            <a:r>
              <a:rPr lang="en-US" altLang="ko-KR" dirty="0" err="1">
                <a:solidFill>
                  <a:schemeClr val="tx1"/>
                </a:solidFill>
              </a:rPr>
              <a:t>br</a:t>
            </a:r>
            <a:r>
              <a:rPr lang="en-US" altLang="ko-KR" dirty="0">
                <a:solidFill>
                  <a:schemeClr val="tx1"/>
                </a:solidFill>
              </a:rPr>
              <a:t>&gt;</a:t>
            </a:r>
          </a:p>
          <a:p>
            <a:pPr>
              <a:lnSpc>
                <a:spcPct val="110000"/>
              </a:lnSpc>
            </a:pPr>
            <a:r>
              <a:rPr lang="en-US" altLang="ko-KR" dirty="0">
                <a:solidFill>
                  <a:schemeClr val="tx1"/>
                </a:solidFill>
              </a:rPr>
              <a:t>		HTML &amp;amp; CSS&lt;</a:t>
            </a:r>
            <a:r>
              <a:rPr lang="en-US" altLang="ko-KR" dirty="0" err="1">
                <a:solidFill>
                  <a:schemeClr val="tx1"/>
                </a:solidFill>
              </a:rPr>
              <a:t>br</a:t>
            </a:r>
            <a:r>
              <a:rPr lang="en-US" altLang="ko-KR" dirty="0">
                <a:solidFill>
                  <a:schemeClr val="tx1"/>
                </a:solidFill>
              </a:rPr>
              <a:t>&gt;</a:t>
            </a:r>
          </a:p>
          <a:p>
            <a:pPr>
              <a:lnSpc>
                <a:spcPct val="110000"/>
              </a:lnSpc>
            </a:pPr>
            <a:r>
              <a:rPr lang="en-US" altLang="ko-KR" dirty="0">
                <a:solidFill>
                  <a:schemeClr val="tx1"/>
                </a:solidFill>
              </a:rPr>
              <a:t>		</a:t>
            </a:r>
            <a:r>
              <a:rPr lang="en-US" altLang="ko-KR" dirty="0" err="1">
                <a:solidFill>
                  <a:schemeClr val="tx1"/>
                </a:solidFill>
              </a:rPr>
              <a:t>copyright&amp;copy</a:t>
            </a:r>
            <a:r>
              <a:rPr lang="en-US" altLang="ko-KR" dirty="0">
                <a:solidFill>
                  <a:schemeClr val="tx1"/>
                </a:solidFill>
              </a:rPr>
              <a:t>; 2020 </a:t>
            </a:r>
            <a:r>
              <a:rPr lang="ko-KR" altLang="en-US" dirty="0">
                <a:solidFill>
                  <a:schemeClr val="tx1"/>
                </a:solidFill>
              </a:rPr>
              <a:t>홍길동</a:t>
            </a:r>
            <a:r>
              <a:rPr lang="en-US" altLang="ko-KR" dirty="0">
                <a:solidFill>
                  <a:schemeClr val="tx1"/>
                </a:solidFill>
              </a:rPr>
              <a:t>&lt;/p&gt;</a:t>
            </a:r>
          </a:p>
          <a:p>
            <a:pPr>
              <a:lnSpc>
                <a:spcPct val="110000"/>
              </a:lnSpc>
            </a:pPr>
            <a:r>
              <a:rPr lang="en-US" altLang="ko-KR" dirty="0">
                <a:solidFill>
                  <a:schemeClr val="tx1"/>
                </a:solidFill>
              </a:rPr>
              <a:t>&lt;/body&gt;</a:t>
            </a:r>
          </a:p>
          <a:p>
            <a:pPr>
              <a:lnSpc>
                <a:spcPct val="110000"/>
              </a:lnSpc>
            </a:pPr>
            <a:r>
              <a:rPr lang="en-US" altLang="ko-KR" dirty="0">
                <a:solidFill>
                  <a:schemeClr val="tx1"/>
                </a:solidFill>
              </a:rPr>
              <a:t>&lt;/html&gt;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38335" y="1111022"/>
            <a:ext cx="2434273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2400" dirty="0"/>
              <a:t> ex2-6.html</a:t>
            </a:r>
          </a:p>
        </p:txBody>
      </p:sp>
    </p:spTree>
    <p:extLst>
      <p:ext uri="{BB962C8B-B14F-4D97-AF65-F5344CB8AC3E}">
        <p14:creationId xmlns:p14="http://schemas.microsoft.com/office/powerpoint/2010/main" val="2719457622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/>
        </p:nvCxnSpPr>
        <p:spPr>
          <a:xfrm>
            <a:off x="0" y="972589"/>
            <a:ext cx="12192000" cy="0"/>
          </a:xfrm>
          <a:prstGeom prst="line">
            <a:avLst/>
          </a:prstGeom>
          <a:ln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10438015" y="914400"/>
            <a:ext cx="1753985" cy="74815"/>
          </a:xfrm>
          <a:prstGeom prst="rect">
            <a:avLst/>
          </a:prstGeom>
          <a:solidFill>
            <a:srgbClr val="FF0D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773083" y="232756"/>
            <a:ext cx="79883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err="1"/>
              <a:t>반응형</a:t>
            </a:r>
            <a:r>
              <a:rPr lang="ko-KR" altLang="en-US" sz="3200" dirty="0"/>
              <a:t> 웹의 데스크톱</a:t>
            </a:r>
          </a:p>
        </p:txBody>
      </p:sp>
      <p:graphicFrame>
        <p:nvGraphicFramePr>
          <p:cNvPr id="5" name="개체 4"/>
          <p:cNvGraphicFramePr>
            <a:graphicFrameLocks noChangeAspect="1"/>
          </p:cNvGraphicFramePr>
          <p:nvPr/>
        </p:nvGraphicFramePr>
        <p:xfrm>
          <a:off x="3148215" y="1597548"/>
          <a:ext cx="5255953" cy="45097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2" imgW="7872840" imgH="6755400" progId="Photoshop.Image.13">
                  <p:embed/>
                </p:oleObj>
              </mc:Choice>
              <mc:Fallback>
                <p:oleObj name="Image" r:id="rId2" imgW="7872840" imgH="6755400" progId="Photoshop.Image.13">
                  <p:embed/>
                  <p:pic>
                    <p:nvPicPr>
                      <p:cNvPr id="5" name="개체 4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148215" y="1597548"/>
                        <a:ext cx="5255953" cy="450979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15836599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/>
        </p:nvCxnSpPr>
        <p:spPr>
          <a:xfrm>
            <a:off x="0" y="972589"/>
            <a:ext cx="12192000" cy="0"/>
          </a:xfrm>
          <a:prstGeom prst="line">
            <a:avLst/>
          </a:prstGeom>
          <a:ln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10438015" y="914400"/>
            <a:ext cx="1753985" cy="74815"/>
          </a:xfrm>
          <a:prstGeom prst="rect">
            <a:avLst/>
          </a:prstGeom>
          <a:solidFill>
            <a:srgbClr val="FF0D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773083" y="232756"/>
            <a:ext cx="79883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err="1"/>
              <a:t>반응형</a:t>
            </a:r>
            <a:r>
              <a:rPr lang="ko-KR" altLang="en-US" sz="3200" dirty="0"/>
              <a:t> 웹의 태블릿</a:t>
            </a:r>
            <a:r>
              <a:rPr lang="en-US" altLang="ko-KR" sz="3200" dirty="0"/>
              <a:t>/</a:t>
            </a:r>
            <a:r>
              <a:rPr lang="ko-KR" altLang="en-US" sz="3200" dirty="0"/>
              <a:t>스마트폰</a:t>
            </a:r>
          </a:p>
        </p:txBody>
      </p:sp>
      <p:graphicFrame>
        <p:nvGraphicFramePr>
          <p:cNvPr id="6" name="개체 5"/>
          <p:cNvGraphicFramePr>
            <a:graphicFrameLocks noChangeAspect="1"/>
          </p:cNvGraphicFramePr>
          <p:nvPr/>
        </p:nvGraphicFramePr>
        <p:xfrm>
          <a:off x="1928553" y="2767097"/>
          <a:ext cx="4588625" cy="28430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2" imgW="6273000" imgH="3885480" progId="Photoshop.Image.13">
                  <p:embed/>
                </p:oleObj>
              </mc:Choice>
              <mc:Fallback>
                <p:oleObj name="Image" r:id="rId2" imgW="6273000" imgH="3885480" progId="Photoshop.Image.13">
                  <p:embed/>
                  <p:pic>
                    <p:nvPicPr>
                      <p:cNvPr id="6" name="개체 5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928553" y="2767097"/>
                        <a:ext cx="4588625" cy="284306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개체 6"/>
          <p:cNvGraphicFramePr>
            <a:graphicFrameLocks noChangeAspect="1"/>
          </p:cNvGraphicFramePr>
          <p:nvPr/>
        </p:nvGraphicFramePr>
        <p:xfrm>
          <a:off x="7408257" y="2100307"/>
          <a:ext cx="2268252" cy="40419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4" imgW="3326760" imgH="5929920" progId="Photoshop.Image.13">
                  <p:embed/>
                </p:oleObj>
              </mc:Choice>
              <mc:Fallback>
                <p:oleObj name="Image" r:id="rId4" imgW="3326760" imgH="5929920" progId="Photoshop.Image.13">
                  <p:embed/>
                  <p:pic>
                    <p:nvPicPr>
                      <p:cNvPr id="7" name="개체 6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408257" y="2100307"/>
                        <a:ext cx="2268252" cy="404194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21087139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/>
        </p:nvCxnSpPr>
        <p:spPr>
          <a:xfrm>
            <a:off x="0" y="972589"/>
            <a:ext cx="12192000" cy="0"/>
          </a:xfrm>
          <a:prstGeom prst="line">
            <a:avLst/>
          </a:prstGeom>
          <a:ln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10438015" y="914400"/>
            <a:ext cx="1753985" cy="74815"/>
          </a:xfrm>
          <a:prstGeom prst="rect">
            <a:avLst/>
          </a:prstGeom>
          <a:solidFill>
            <a:srgbClr val="FF0D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773083" y="232756"/>
            <a:ext cx="79883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모바일 기기의 해상도와 </a:t>
            </a:r>
            <a:r>
              <a:rPr lang="ko-KR" altLang="en-US" sz="3200" dirty="0" err="1"/>
              <a:t>뷰포트</a:t>
            </a:r>
            <a:endParaRPr lang="ko-KR" altLang="en-US" sz="3200" dirty="0"/>
          </a:p>
        </p:txBody>
      </p:sp>
      <p:graphicFrame>
        <p:nvGraphicFramePr>
          <p:cNvPr id="5" name="개체 4"/>
          <p:cNvGraphicFramePr>
            <a:graphicFrameLocks noChangeAspect="1"/>
          </p:cNvGraphicFramePr>
          <p:nvPr/>
        </p:nvGraphicFramePr>
        <p:xfrm>
          <a:off x="2154006" y="2423918"/>
          <a:ext cx="7372378" cy="41243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2" imgW="9282240" imgH="5193360" progId="Photoshop.Image.13">
                  <p:embed/>
                </p:oleObj>
              </mc:Choice>
              <mc:Fallback>
                <p:oleObj name="Image" r:id="rId2" imgW="9282240" imgH="5193360" progId="Photoshop.Image.13">
                  <p:embed/>
                  <p:pic>
                    <p:nvPicPr>
                      <p:cNvPr id="5" name="개체 4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154006" y="2423918"/>
                        <a:ext cx="7372378" cy="412434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1013271" y="1345547"/>
            <a:ext cx="965384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2800" dirty="0"/>
              <a:t> </a:t>
            </a:r>
            <a:r>
              <a:rPr lang="ko-KR" altLang="en-US" sz="2800" dirty="0" err="1"/>
              <a:t>뷰포트</a:t>
            </a:r>
            <a:r>
              <a:rPr lang="en-US" altLang="ko-KR" sz="2800" dirty="0"/>
              <a:t>(Viewport)</a:t>
            </a:r>
            <a:r>
              <a:rPr lang="ko-KR" altLang="en-US" sz="2800" dirty="0"/>
              <a:t> </a:t>
            </a:r>
            <a:r>
              <a:rPr lang="en-US" altLang="ko-KR" sz="2800" dirty="0"/>
              <a:t>:</a:t>
            </a:r>
            <a:r>
              <a:rPr lang="ko-KR" altLang="en-US" sz="2800" dirty="0"/>
              <a:t> 브라우저 화면 크기</a:t>
            </a:r>
            <a:r>
              <a:rPr lang="en-US" altLang="ko-KR" sz="2800" dirty="0"/>
              <a:t>(</a:t>
            </a:r>
            <a:r>
              <a:rPr lang="ko-KR" altLang="en-US" sz="2800" dirty="0"/>
              <a:t>브라우저 해상도</a:t>
            </a:r>
            <a:r>
              <a:rPr lang="en-US" altLang="ko-KR" sz="28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657857035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/>
        </p:nvCxnSpPr>
        <p:spPr>
          <a:xfrm>
            <a:off x="0" y="972589"/>
            <a:ext cx="12192000" cy="0"/>
          </a:xfrm>
          <a:prstGeom prst="line">
            <a:avLst/>
          </a:prstGeom>
          <a:ln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10438015" y="914400"/>
            <a:ext cx="1753985" cy="74815"/>
          </a:xfrm>
          <a:prstGeom prst="rect">
            <a:avLst/>
          </a:prstGeom>
          <a:solidFill>
            <a:srgbClr val="FF0D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954692" y="1837113"/>
            <a:ext cx="4997222" cy="45470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216000" rIns="216000" bIns="216000" rtlCol="0" anchor="t" anchorCtr="0"/>
          <a:lstStyle/>
          <a:p>
            <a:r>
              <a:rPr lang="en-US" altLang="ko-KR" sz="2000" dirty="0">
                <a:solidFill>
                  <a:schemeClr val="tx1"/>
                </a:solidFill>
              </a:rPr>
              <a:t>&lt;!DOCTYPE html&gt;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&lt;html&gt;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&lt;head&gt;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&lt;meta charset="utf-8"&gt;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&lt;style&gt;</a:t>
            </a:r>
          </a:p>
          <a:p>
            <a:r>
              <a:rPr lang="en-US" altLang="ko-KR" sz="2000" dirty="0" err="1">
                <a:solidFill>
                  <a:schemeClr val="tx1"/>
                </a:solidFill>
              </a:rPr>
              <a:t>img</a:t>
            </a:r>
            <a:r>
              <a:rPr lang="en-US" altLang="ko-KR" sz="2000" dirty="0">
                <a:solidFill>
                  <a:schemeClr val="tx1"/>
                </a:solidFill>
              </a:rPr>
              <a:t> {  width: 300px;  }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&lt;/style&gt;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&lt;/head&gt;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&lt;body&gt;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</a:t>
            </a:r>
            <a:r>
              <a:rPr lang="en-US" altLang="ko-KR" sz="2000" dirty="0" err="1">
                <a:solidFill>
                  <a:schemeClr val="tx1"/>
                </a:solidFill>
              </a:rPr>
              <a:t>img</a:t>
            </a:r>
            <a:r>
              <a:rPr lang="en-US" altLang="ko-KR" sz="2000" dirty="0">
                <a:solidFill>
                  <a:schemeClr val="tx1"/>
                </a:solidFill>
              </a:rPr>
              <a:t> </a:t>
            </a:r>
            <a:r>
              <a:rPr lang="en-US" altLang="ko-KR" sz="2000" dirty="0" err="1">
                <a:solidFill>
                  <a:schemeClr val="tx1"/>
                </a:solidFill>
              </a:rPr>
              <a:t>src</a:t>
            </a:r>
            <a:r>
              <a:rPr lang="en-US" altLang="ko-KR" sz="2000" dirty="0">
                <a:solidFill>
                  <a:schemeClr val="tx1"/>
                </a:solidFill>
              </a:rPr>
              <a:t>="./</a:t>
            </a:r>
            <a:r>
              <a:rPr lang="en-US" altLang="ko-KR" sz="2000" dirty="0" err="1">
                <a:solidFill>
                  <a:schemeClr val="tx1"/>
                </a:solidFill>
              </a:rPr>
              <a:t>img</a:t>
            </a:r>
            <a:r>
              <a:rPr lang="en-US" altLang="ko-KR" sz="2000" dirty="0">
                <a:solidFill>
                  <a:schemeClr val="tx1"/>
                </a:solidFill>
              </a:rPr>
              <a:t>/tomato.png"&gt;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&lt;p&gt;</a:t>
            </a:r>
            <a:r>
              <a:rPr lang="ko-KR" altLang="en-US" sz="2000" dirty="0">
                <a:solidFill>
                  <a:schemeClr val="tx1"/>
                </a:solidFill>
              </a:rPr>
              <a:t>토마토는 파란 것보다는 빨간 것이 몸에 더 좋다고 알려져 있다</a:t>
            </a:r>
            <a:r>
              <a:rPr lang="en-US" altLang="ko-KR" sz="2000" dirty="0">
                <a:solidFill>
                  <a:schemeClr val="tx1"/>
                </a:solidFill>
              </a:rPr>
              <a:t>. </a:t>
            </a:r>
            <a:r>
              <a:rPr lang="ko-KR" altLang="en-US" sz="2000" dirty="0">
                <a:solidFill>
                  <a:schemeClr val="tx1"/>
                </a:solidFill>
              </a:rPr>
              <a:t>빨간</a:t>
            </a:r>
            <a:endParaRPr lang="en-US" altLang="ko-KR" sz="2000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73083" y="232756"/>
            <a:ext cx="79883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err="1"/>
              <a:t>뷰포트</a:t>
            </a:r>
            <a:r>
              <a:rPr lang="ko-KR" altLang="en-US" sz="3200" dirty="0"/>
              <a:t> </a:t>
            </a:r>
            <a:r>
              <a:rPr lang="ko-KR" altLang="en-US" sz="3200" dirty="0" err="1"/>
              <a:t>미설정</a:t>
            </a:r>
            <a:endParaRPr lang="ko-KR" altLang="en-US" sz="3200" dirty="0"/>
          </a:p>
        </p:txBody>
      </p:sp>
      <p:sp>
        <p:nvSpPr>
          <p:cNvPr id="6" name="직사각형 5"/>
          <p:cNvSpPr/>
          <p:nvPr/>
        </p:nvSpPr>
        <p:spPr>
          <a:xfrm>
            <a:off x="6254521" y="1837113"/>
            <a:ext cx="5013847" cy="45470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216000" rIns="216000" bIns="216000" rtlCol="0" anchor="t" anchorCtr="0"/>
          <a:lstStyle/>
          <a:p>
            <a:r>
              <a:rPr lang="ko-KR" altLang="en-US" sz="2000" dirty="0">
                <a:solidFill>
                  <a:schemeClr val="tx1"/>
                </a:solidFill>
              </a:rPr>
              <a:t>토마토에는 좋은 성분이 들어 있으나 그냥 먹으면 체내 흡수율이 떨어지므로 열을 가해 조리해서 먹는 것이 좋다고 한다</a:t>
            </a:r>
            <a:r>
              <a:rPr lang="en-US" altLang="ko-KR" sz="2000" dirty="0">
                <a:solidFill>
                  <a:schemeClr val="tx1"/>
                </a:solidFill>
              </a:rPr>
              <a:t>. </a:t>
            </a:r>
            <a:r>
              <a:rPr lang="ko-KR" altLang="en-US" sz="2000" dirty="0">
                <a:solidFill>
                  <a:schemeClr val="tx1"/>
                </a:solidFill>
              </a:rPr>
              <a:t>토마토의 껍질은 끓는 물에 잠깐 담갔다가 건져서 찬물에서 벗기면 손쉽게 벗길 수 있다</a:t>
            </a:r>
            <a:r>
              <a:rPr lang="en-US" altLang="ko-KR" sz="2000" dirty="0">
                <a:solidFill>
                  <a:schemeClr val="tx1"/>
                </a:solidFill>
              </a:rPr>
              <a:t>.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&lt;/p&gt;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&lt;/body&gt;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&lt;/html&gt;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64523" y="1127648"/>
            <a:ext cx="3291841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2400" dirty="0"/>
              <a:t> ex10-1.html</a:t>
            </a:r>
          </a:p>
        </p:txBody>
      </p:sp>
    </p:spTree>
    <p:extLst>
      <p:ext uri="{BB962C8B-B14F-4D97-AF65-F5344CB8AC3E}">
        <p14:creationId xmlns:p14="http://schemas.microsoft.com/office/powerpoint/2010/main" val="3376346128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/>
        </p:nvCxnSpPr>
        <p:spPr>
          <a:xfrm>
            <a:off x="0" y="972589"/>
            <a:ext cx="12192000" cy="0"/>
          </a:xfrm>
          <a:prstGeom prst="line">
            <a:avLst/>
          </a:prstGeom>
          <a:ln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10438015" y="914400"/>
            <a:ext cx="1753985" cy="74815"/>
          </a:xfrm>
          <a:prstGeom prst="rect">
            <a:avLst/>
          </a:prstGeom>
          <a:solidFill>
            <a:srgbClr val="FF0D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773083" y="232756"/>
            <a:ext cx="79883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ex10-1.html</a:t>
            </a:r>
            <a:r>
              <a:rPr lang="ko-KR" altLang="en-US" sz="3200" dirty="0"/>
              <a:t>의 실행 결과</a:t>
            </a:r>
          </a:p>
        </p:txBody>
      </p:sp>
      <p:graphicFrame>
        <p:nvGraphicFramePr>
          <p:cNvPr id="4" name="개체 3"/>
          <p:cNvGraphicFramePr>
            <a:graphicFrameLocks noChangeAspect="1"/>
          </p:cNvGraphicFramePr>
          <p:nvPr/>
        </p:nvGraphicFramePr>
        <p:xfrm>
          <a:off x="4496839" y="1751931"/>
          <a:ext cx="2427663" cy="4604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2" imgW="4393440" imgH="8355240" progId="Photoshop.Image.13">
                  <p:embed/>
                </p:oleObj>
              </mc:Choice>
              <mc:Fallback>
                <p:oleObj name="Image" r:id="rId2" imgW="4393440" imgH="8355240" progId="Photoshop.Image.13">
                  <p:embed/>
                  <p:pic>
                    <p:nvPicPr>
                      <p:cNvPr id="4" name="개체 3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496839" y="1751931"/>
                        <a:ext cx="2427663" cy="46041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16309666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/>
        </p:nvCxnSpPr>
        <p:spPr>
          <a:xfrm>
            <a:off x="0" y="972589"/>
            <a:ext cx="12192000" cy="0"/>
          </a:xfrm>
          <a:prstGeom prst="line">
            <a:avLst/>
          </a:prstGeom>
          <a:ln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10438015" y="914400"/>
            <a:ext cx="1753985" cy="74815"/>
          </a:xfrm>
          <a:prstGeom prst="rect">
            <a:avLst/>
          </a:prstGeom>
          <a:solidFill>
            <a:srgbClr val="FF0D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954692" y="1837113"/>
            <a:ext cx="4997222" cy="45470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216000" rIns="216000" bIns="216000" rtlCol="0" anchor="t" anchorCtr="0"/>
          <a:lstStyle/>
          <a:p>
            <a:r>
              <a:rPr lang="en-US" altLang="ko-KR" sz="2000" dirty="0">
                <a:solidFill>
                  <a:schemeClr val="tx1"/>
                </a:solidFill>
              </a:rPr>
              <a:t>&lt;!DOCTYPE html&gt;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&lt;html&gt;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&lt;head&gt;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&lt;meta charset="utf-8"&gt;</a:t>
            </a:r>
          </a:p>
          <a:p>
            <a:r>
              <a:rPr lang="en-US" altLang="ko-KR" sz="2000" dirty="0">
                <a:solidFill>
                  <a:srgbClr val="FF0000"/>
                </a:solidFill>
              </a:rPr>
              <a:t>&lt;meta name="viewport" content="width=device-width, </a:t>
            </a:r>
            <a:r>
              <a:rPr lang="en-US" altLang="ko-KR" sz="2000" dirty="0" err="1">
                <a:solidFill>
                  <a:srgbClr val="FF0000"/>
                </a:solidFill>
              </a:rPr>
              <a:t>inital</a:t>
            </a:r>
            <a:r>
              <a:rPr lang="en-US" altLang="ko-KR" sz="2000" dirty="0">
                <a:solidFill>
                  <a:srgbClr val="FF0000"/>
                </a:solidFill>
              </a:rPr>
              <a:t>-scale=1.0"&gt;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&lt;style&gt;</a:t>
            </a:r>
          </a:p>
          <a:p>
            <a:r>
              <a:rPr lang="en-US" altLang="ko-KR" sz="2000" dirty="0" err="1">
                <a:solidFill>
                  <a:schemeClr val="tx1"/>
                </a:solidFill>
              </a:rPr>
              <a:t>img</a:t>
            </a:r>
            <a:r>
              <a:rPr lang="en-US" altLang="ko-KR" sz="2000" dirty="0">
                <a:solidFill>
                  <a:schemeClr val="tx1"/>
                </a:solidFill>
              </a:rPr>
              <a:t> {  width: 300px;  }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&lt;/style&gt;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&lt;/head&gt;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&lt;body&gt;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</a:t>
            </a:r>
            <a:r>
              <a:rPr lang="en-US" altLang="ko-KR" sz="2000" dirty="0" err="1">
                <a:solidFill>
                  <a:schemeClr val="tx1"/>
                </a:solidFill>
              </a:rPr>
              <a:t>img</a:t>
            </a:r>
            <a:r>
              <a:rPr lang="en-US" altLang="ko-KR" sz="2000" dirty="0">
                <a:solidFill>
                  <a:schemeClr val="tx1"/>
                </a:solidFill>
              </a:rPr>
              <a:t> </a:t>
            </a:r>
            <a:r>
              <a:rPr lang="en-US" altLang="ko-KR" sz="2000" dirty="0" err="1">
                <a:solidFill>
                  <a:schemeClr val="tx1"/>
                </a:solidFill>
              </a:rPr>
              <a:t>src</a:t>
            </a:r>
            <a:r>
              <a:rPr lang="en-US" altLang="ko-KR" sz="2000" dirty="0">
                <a:solidFill>
                  <a:schemeClr val="tx1"/>
                </a:solidFill>
              </a:rPr>
              <a:t>="./</a:t>
            </a:r>
            <a:r>
              <a:rPr lang="en-US" altLang="ko-KR" sz="2000" dirty="0" err="1">
                <a:solidFill>
                  <a:schemeClr val="tx1"/>
                </a:solidFill>
              </a:rPr>
              <a:t>img</a:t>
            </a:r>
            <a:r>
              <a:rPr lang="en-US" altLang="ko-KR" sz="2000" dirty="0">
                <a:solidFill>
                  <a:schemeClr val="tx1"/>
                </a:solidFill>
              </a:rPr>
              <a:t>/tomato.png"&gt;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73083" y="232756"/>
            <a:ext cx="79883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err="1"/>
              <a:t>뷰포트</a:t>
            </a:r>
            <a:r>
              <a:rPr lang="ko-KR" altLang="en-US" sz="3200" dirty="0"/>
              <a:t> 설정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6254521" y="1837113"/>
            <a:ext cx="5013847" cy="45470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216000" rIns="216000" bIns="216000" rtlCol="0" anchor="t" anchorCtr="0"/>
          <a:lstStyle/>
          <a:p>
            <a:r>
              <a:rPr lang="en-US" altLang="ko-KR" sz="2000" dirty="0">
                <a:solidFill>
                  <a:schemeClr val="tx1"/>
                </a:solidFill>
              </a:rPr>
              <a:t>&lt;p&gt;</a:t>
            </a:r>
            <a:r>
              <a:rPr lang="ko-KR" altLang="en-US" sz="2000" dirty="0">
                <a:solidFill>
                  <a:schemeClr val="tx1"/>
                </a:solidFill>
              </a:rPr>
              <a:t>토마토는 파란 것보다는 빨간 것이 몸에 더 좋다고 알려져 있다</a:t>
            </a:r>
            <a:r>
              <a:rPr lang="en-US" altLang="ko-KR" sz="2000" dirty="0">
                <a:solidFill>
                  <a:schemeClr val="tx1"/>
                </a:solidFill>
              </a:rPr>
              <a:t>. </a:t>
            </a:r>
            <a:r>
              <a:rPr lang="ko-KR" altLang="en-US" sz="2000" dirty="0">
                <a:solidFill>
                  <a:schemeClr val="tx1"/>
                </a:solidFill>
              </a:rPr>
              <a:t>빨간</a:t>
            </a:r>
            <a:endParaRPr lang="en-US" altLang="ko-KR" sz="2000" dirty="0">
              <a:solidFill>
                <a:schemeClr val="tx1"/>
              </a:solidFill>
            </a:endParaRPr>
          </a:p>
          <a:p>
            <a:r>
              <a:rPr lang="ko-KR" altLang="en-US" sz="2000" dirty="0">
                <a:solidFill>
                  <a:schemeClr val="tx1"/>
                </a:solidFill>
              </a:rPr>
              <a:t>토마토에는 좋은 성분이 들어 있으나 그냥 먹으면 체내 흡수율이 떨어지므로 열을 가해 조리해서 먹는 것이 좋다고 한다</a:t>
            </a:r>
            <a:r>
              <a:rPr lang="en-US" altLang="ko-KR" sz="2000" dirty="0">
                <a:solidFill>
                  <a:schemeClr val="tx1"/>
                </a:solidFill>
              </a:rPr>
              <a:t>. </a:t>
            </a:r>
            <a:r>
              <a:rPr lang="ko-KR" altLang="en-US" sz="2000" dirty="0">
                <a:solidFill>
                  <a:schemeClr val="tx1"/>
                </a:solidFill>
              </a:rPr>
              <a:t>토마토의 껍질은 끓는 물에 잠깐 담갔다가 건져서 찬물에서 벗기면 손쉽게 벗길 수 있다</a:t>
            </a:r>
            <a:r>
              <a:rPr lang="en-US" altLang="ko-KR" sz="2000" dirty="0">
                <a:solidFill>
                  <a:schemeClr val="tx1"/>
                </a:solidFill>
              </a:rPr>
              <a:t>.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&lt;/p&gt;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&lt;/body&gt;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&lt;/html&gt;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64523" y="1127648"/>
            <a:ext cx="3291841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2400" dirty="0"/>
              <a:t> ex10-2.html</a:t>
            </a:r>
          </a:p>
        </p:txBody>
      </p:sp>
    </p:spTree>
    <p:extLst>
      <p:ext uri="{BB962C8B-B14F-4D97-AF65-F5344CB8AC3E}">
        <p14:creationId xmlns:p14="http://schemas.microsoft.com/office/powerpoint/2010/main" val="2011653178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/>
        </p:nvCxnSpPr>
        <p:spPr>
          <a:xfrm>
            <a:off x="0" y="972589"/>
            <a:ext cx="12192000" cy="0"/>
          </a:xfrm>
          <a:prstGeom prst="line">
            <a:avLst/>
          </a:prstGeom>
          <a:ln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10438015" y="914400"/>
            <a:ext cx="1753985" cy="74815"/>
          </a:xfrm>
          <a:prstGeom prst="rect">
            <a:avLst/>
          </a:prstGeom>
          <a:solidFill>
            <a:srgbClr val="FF0D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773083" y="232756"/>
            <a:ext cx="79883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ex10-2.html</a:t>
            </a:r>
            <a:r>
              <a:rPr lang="ko-KR" altLang="en-US" sz="3200" dirty="0"/>
              <a:t>의 실행 결과</a:t>
            </a:r>
          </a:p>
        </p:txBody>
      </p:sp>
      <p:graphicFrame>
        <p:nvGraphicFramePr>
          <p:cNvPr id="6" name="개체 5"/>
          <p:cNvGraphicFramePr>
            <a:graphicFrameLocks noChangeAspect="1"/>
          </p:cNvGraphicFramePr>
          <p:nvPr/>
        </p:nvGraphicFramePr>
        <p:xfrm>
          <a:off x="4544205" y="1838344"/>
          <a:ext cx="2455112" cy="43631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2" imgW="4533120" imgH="8075880" progId="Photoshop.Image.13">
                  <p:embed/>
                </p:oleObj>
              </mc:Choice>
              <mc:Fallback>
                <p:oleObj name="Image" r:id="rId2" imgW="4533120" imgH="8075880" progId="Photoshop.Image.13">
                  <p:embed/>
                  <p:pic>
                    <p:nvPicPr>
                      <p:cNvPr id="6" name="개체 5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544205" y="1838344"/>
                        <a:ext cx="2455112" cy="436312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74866742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/>
        </p:nvCxnSpPr>
        <p:spPr>
          <a:xfrm>
            <a:off x="0" y="972589"/>
            <a:ext cx="12192000" cy="0"/>
          </a:xfrm>
          <a:prstGeom prst="line">
            <a:avLst/>
          </a:prstGeom>
          <a:ln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10438015" y="914400"/>
            <a:ext cx="1753985" cy="74815"/>
          </a:xfrm>
          <a:prstGeom prst="rect">
            <a:avLst/>
          </a:prstGeom>
          <a:solidFill>
            <a:srgbClr val="FF0D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723207" y="247325"/>
            <a:ext cx="79883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err="1"/>
              <a:t>뷰포트의</a:t>
            </a:r>
            <a:r>
              <a:rPr lang="ko-KR" altLang="en-US" sz="3200" dirty="0"/>
              <a:t> 속성</a:t>
            </a:r>
          </a:p>
        </p:txBody>
      </p:sp>
      <p:graphicFrame>
        <p:nvGraphicFramePr>
          <p:cNvPr id="4" name="개체 3"/>
          <p:cNvGraphicFramePr>
            <a:graphicFrameLocks noChangeAspect="1"/>
          </p:cNvGraphicFramePr>
          <p:nvPr/>
        </p:nvGraphicFramePr>
        <p:xfrm>
          <a:off x="2294399" y="2122809"/>
          <a:ext cx="7306631" cy="36477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2" imgW="9384120" imgH="4685400" progId="Photoshop.Image.13">
                  <p:embed/>
                </p:oleObj>
              </mc:Choice>
              <mc:Fallback>
                <p:oleObj name="Image" r:id="rId2" imgW="9384120" imgH="4685400" progId="Photoshop.Image.13">
                  <p:embed/>
                  <p:pic>
                    <p:nvPicPr>
                      <p:cNvPr id="4" name="개체 3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294399" y="2122809"/>
                        <a:ext cx="7306631" cy="364775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24785881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/>
        </p:nvCxnSpPr>
        <p:spPr>
          <a:xfrm>
            <a:off x="0" y="972589"/>
            <a:ext cx="12192000" cy="0"/>
          </a:xfrm>
          <a:prstGeom prst="line">
            <a:avLst/>
          </a:prstGeom>
          <a:ln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10438015" y="914400"/>
            <a:ext cx="1753985" cy="74815"/>
          </a:xfrm>
          <a:prstGeom prst="rect">
            <a:avLst/>
          </a:prstGeom>
          <a:solidFill>
            <a:srgbClr val="FF0D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723207" y="247325"/>
            <a:ext cx="79883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가변 그리드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954692" y="1837113"/>
            <a:ext cx="4997222" cy="45470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216000" rIns="216000" bIns="216000" rtlCol="0" anchor="t" anchorCtr="0"/>
          <a:lstStyle/>
          <a:p>
            <a:r>
              <a:rPr lang="en-US" altLang="ko-KR" sz="2000" dirty="0">
                <a:solidFill>
                  <a:schemeClr val="tx1"/>
                </a:solidFill>
              </a:rPr>
              <a:t>&lt;style&gt;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* {  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box-sizing: border-box;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}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header {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padding: 30px;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border: solid 1px red;	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}</a:t>
            </a:r>
          </a:p>
          <a:p>
            <a:r>
              <a:rPr lang="en-US" altLang="ko-KR" sz="2000" dirty="0" err="1">
                <a:solidFill>
                  <a:schemeClr val="tx1"/>
                </a:solidFill>
              </a:rPr>
              <a:t>nav</a:t>
            </a:r>
            <a:r>
              <a:rPr lang="en-US" altLang="ko-KR" sz="2000" dirty="0">
                <a:solidFill>
                  <a:schemeClr val="tx1"/>
                </a:solidFill>
              </a:rPr>
              <a:t> {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width: 25%;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float: left;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padding: 15px;	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border: solid 1px red;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}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6254521" y="1837113"/>
            <a:ext cx="5013847" cy="45470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216000" rIns="216000" bIns="216000" rtlCol="0" anchor="t" anchorCtr="0"/>
          <a:lstStyle/>
          <a:p>
            <a:r>
              <a:rPr lang="en-US" altLang="ko-KR" sz="2000" dirty="0">
                <a:solidFill>
                  <a:schemeClr val="tx1"/>
                </a:solidFill>
              </a:rPr>
              <a:t>section {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width: 75%;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float: left;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padding: 20px;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border: solid 1px red;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}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&lt;/style&gt;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64523" y="1127648"/>
            <a:ext cx="3291841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2400" dirty="0"/>
              <a:t> ex10-3.html</a:t>
            </a:r>
          </a:p>
        </p:txBody>
      </p:sp>
    </p:spTree>
    <p:extLst>
      <p:ext uri="{BB962C8B-B14F-4D97-AF65-F5344CB8AC3E}">
        <p14:creationId xmlns:p14="http://schemas.microsoft.com/office/powerpoint/2010/main" val="2029245030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/>
        </p:nvCxnSpPr>
        <p:spPr>
          <a:xfrm>
            <a:off x="0" y="972589"/>
            <a:ext cx="12192000" cy="0"/>
          </a:xfrm>
          <a:prstGeom prst="line">
            <a:avLst/>
          </a:prstGeom>
          <a:ln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10438015" y="914400"/>
            <a:ext cx="1753985" cy="74815"/>
          </a:xfrm>
          <a:prstGeom prst="rect">
            <a:avLst/>
          </a:prstGeom>
          <a:solidFill>
            <a:srgbClr val="FF0D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773083" y="232756"/>
            <a:ext cx="79883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ex10-3.html</a:t>
            </a:r>
            <a:r>
              <a:rPr lang="ko-KR" altLang="en-US" sz="3200" dirty="0"/>
              <a:t>의 실행 결과</a:t>
            </a:r>
          </a:p>
        </p:txBody>
      </p:sp>
      <p:graphicFrame>
        <p:nvGraphicFramePr>
          <p:cNvPr id="10" name="개체 9"/>
          <p:cNvGraphicFramePr>
            <a:graphicFrameLocks noChangeAspect="1"/>
          </p:cNvGraphicFramePr>
          <p:nvPr/>
        </p:nvGraphicFramePr>
        <p:xfrm>
          <a:off x="2287934" y="1704109"/>
          <a:ext cx="7616614" cy="42554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2" imgW="9180720" imgH="5130000" progId="Photoshop.Image.13">
                  <p:embed/>
                </p:oleObj>
              </mc:Choice>
              <mc:Fallback>
                <p:oleObj name="Image" r:id="rId2" imgW="9180720" imgH="5130000" progId="Photoshop.Image.13">
                  <p:embed/>
                  <p:pic>
                    <p:nvPicPr>
                      <p:cNvPr id="10" name="개체 9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287934" y="1704109"/>
                        <a:ext cx="7616614" cy="425545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577963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/>
        </p:nvCxnSpPr>
        <p:spPr>
          <a:xfrm>
            <a:off x="0" y="972589"/>
            <a:ext cx="12192000" cy="0"/>
          </a:xfrm>
          <a:prstGeom prst="line">
            <a:avLst/>
          </a:prstGeom>
          <a:ln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10438015" y="914400"/>
            <a:ext cx="1753985" cy="74815"/>
          </a:xfrm>
          <a:prstGeom prst="rect">
            <a:avLst/>
          </a:prstGeom>
          <a:solidFill>
            <a:srgbClr val="FF0D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773083" y="266007"/>
            <a:ext cx="62248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ex2-6.html</a:t>
            </a:r>
            <a:r>
              <a:rPr lang="ko-KR" altLang="en-US" sz="3200" dirty="0"/>
              <a:t>의 실행 결과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2515" y="2593521"/>
            <a:ext cx="6305550" cy="232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088099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/>
        </p:nvCxnSpPr>
        <p:spPr>
          <a:xfrm>
            <a:off x="0" y="972589"/>
            <a:ext cx="12192000" cy="0"/>
          </a:xfrm>
          <a:prstGeom prst="line">
            <a:avLst/>
          </a:prstGeom>
          <a:ln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10438015" y="914400"/>
            <a:ext cx="1753985" cy="74815"/>
          </a:xfrm>
          <a:prstGeom prst="rect">
            <a:avLst/>
          </a:prstGeom>
          <a:solidFill>
            <a:srgbClr val="FF0D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723207" y="247325"/>
            <a:ext cx="79883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err="1"/>
              <a:t>calc</a:t>
            </a:r>
            <a:r>
              <a:rPr lang="en-US" altLang="ko-KR" sz="3200" dirty="0"/>
              <a:t>() </a:t>
            </a:r>
            <a:r>
              <a:rPr lang="ko-KR" altLang="en-US" sz="3200" dirty="0"/>
              <a:t>함수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954692" y="1837113"/>
            <a:ext cx="4997222" cy="45470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216000" rIns="216000" bIns="216000" rtlCol="0" anchor="t" anchorCtr="0"/>
          <a:lstStyle/>
          <a:p>
            <a:r>
              <a:rPr lang="en-US" altLang="ko-KR" sz="2000" dirty="0">
                <a:solidFill>
                  <a:schemeClr val="tx1"/>
                </a:solidFill>
              </a:rPr>
              <a:t>&lt;style&gt;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* { 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margin: 0;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padding: 0; 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box-sizing: border-box;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text-align: center;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}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#wrap {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width: 90%;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height: 250px;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margin: 0 auto;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border: solid 1px red;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}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6254521" y="1837113"/>
            <a:ext cx="5013847" cy="45470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216000" rIns="216000" bIns="216000" rtlCol="0" anchor="t" anchorCtr="0"/>
          <a:lstStyle/>
          <a:p>
            <a:r>
              <a:rPr lang="en-US" altLang="ko-KR" sz="2000" dirty="0">
                <a:solidFill>
                  <a:schemeClr val="tx1"/>
                </a:solidFill>
              </a:rPr>
              <a:t>#a {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width: 300px;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height: 150px;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float: left;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background-color: yellow;	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}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#b {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width: </a:t>
            </a:r>
            <a:r>
              <a:rPr lang="en-US" altLang="ko-KR" sz="2000" dirty="0" err="1">
                <a:solidFill>
                  <a:schemeClr val="tx1"/>
                </a:solidFill>
              </a:rPr>
              <a:t>calc</a:t>
            </a:r>
            <a:r>
              <a:rPr lang="en-US" altLang="ko-KR" sz="2000" dirty="0">
                <a:solidFill>
                  <a:schemeClr val="tx1"/>
                </a:solidFill>
              </a:rPr>
              <a:t>(100% - 300px);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height: 150px;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float: left;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background-color: green;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}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&lt;/style&gt;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64523" y="1127648"/>
            <a:ext cx="3291841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2400" dirty="0"/>
              <a:t> ex10-4.html</a:t>
            </a:r>
          </a:p>
        </p:txBody>
      </p:sp>
    </p:spTree>
    <p:extLst>
      <p:ext uri="{BB962C8B-B14F-4D97-AF65-F5344CB8AC3E}">
        <p14:creationId xmlns:p14="http://schemas.microsoft.com/office/powerpoint/2010/main" val="3891131249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/>
        </p:nvCxnSpPr>
        <p:spPr>
          <a:xfrm>
            <a:off x="0" y="972589"/>
            <a:ext cx="12192000" cy="0"/>
          </a:xfrm>
          <a:prstGeom prst="line">
            <a:avLst/>
          </a:prstGeom>
          <a:ln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10438015" y="914400"/>
            <a:ext cx="1753985" cy="74815"/>
          </a:xfrm>
          <a:prstGeom prst="rect">
            <a:avLst/>
          </a:prstGeom>
          <a:solidFill>
            <a:srgbClr val="FF0D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773083" y="232756"/>
            <a:ext cx="79883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ex10-4.html</a:t>
            </a:r>
            <a:r>
              <a:rPr lang="ko-KR" altLang="en-US" sz="3200" dirty="0"/>
              <a:t>의 실행 결과</a:t>
            </a:r>
          </a:p>
        </p:txBody>
      </p:sp>
      <p:graphicFrame>
        <p:nvGraphicFramePr>
          <p:cNvPr id="5" name="개체 4"/>
          <p:cNvGraphicFramePr>
            <a:graphicFrameLocks noChangeAspect="1"/>
          </p:cNvGraphicFramePr>
          <p:nvPr/>
        </p:nvGraphicFramePr>
        <p:xfrm>
          <a:off x="2326149" y="2103121"/>
          <a:ext cx="7393335" cy="37867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2" imgW="9320400" imgH="4774320" progId="Photoshop.Image.13">
                  <p:embed/>
                </p:oleObj>
              </mc:Choice>
              <mc:Fallback>
                <p:oleObj name="Image" r:id="rId2" imgW="9320400" imgH="4774320" progId="Photoshop.Image.13">
                  <p:embed/>
                  <p:pic>
                    <p:nvPicPr>
                      <p:cNvPr id="5" name="개체 4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326149" y="2103121"/>
                        <a:ext cx="7393335" cy="37867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51346884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/>
        </p:nvCxnSpPr>
        <p:spPr>
          <a:xfrm>
            <a:off x="0" y="972589"/>
            <a:ext cx="12192000" cy="0"/>
          </a:xfrm>
          <a:prstGeom prst="line">
            <a:avLst/>
          </a:prstGeom>
          <a:ln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10438015" y="914400"/>
            <a:ext cx="1753985" cy="74815"/>
          </a:xfrm>
          <a:prstGeom prst="rect">
            <a:avLst/>
          </a:prstGeom>
          <a:solidFill>
            <a:srgbClr val="FF0D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723207" y="247325"/>
            <a:ext cx="79883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err="1"/>
              <a:t>em</a:t>
            </a:r>
            <a:r>
              <a:rPr lang="en-US" altLang="ko-KR" sz="3200" dirty="0"/>
              <a:t> </a:t>
            </a:r>
            <a:r>
              <a:rPr lang="ko-KR" altLang="en-US" sz="3200" dirty="0"/>
              <a:t>단위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954692" y="1837113"/>
            <a:ext cx="10292428" cy="45470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216000" rIns="216000" bIns="216000" rtlCol="0" anchor="t" anchorCtr="0"/>
          <a:lstStyle/>
          <a:p>
            <a:r>
              <a:rPr lang="en-US" altLang="ko-KR" sz="2000" dirty="0">
                <a:solidFill>
                  <a:schemeClr val="tx1"/>
                </a:solidFill>
              </a:rPr>
              <a:t>&lt;style&gt;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.title1 {  font-size: 1.25em;  }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.title2 {  font-size: 1.5em;  }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.title3 {  font-size: 1.75em;  }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&lt;/style&gt;</a:t>
            </a:r>
          </a:p>
          <a:p>
            <a:endParaRPr lang="en-US" altLang="ko-KR" sz="2000" dirty="0">
              <a:solidFill>
                <a:schemeClr val="tx1"/>
              </a:solidFill>
            </a:endParaRPr>
          </a:p>
          <a:p>
            <a:r>
              <a:rPr lang="en-US" altLang="ko-KR" sz="2000" dirty="0">
                <a:solidFill>
                  <a:schemeClr val="tx1"/>
                </a:solidFill>
              </a:rPr>
              <a:t>&lt;body&gt;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&lt;h3 class="title1"&gt;</a:t>
            </a:r>
            <a:r>
              <a:rPr lang="ko-KR" altLang="en-US" sz="2000" dirty="0">
                <a:solidFill>
                  <a:schemeClr val="tx1"/>
                </a:solidFill>
              </a:rPr>
              <a:t>안녕하세요</a:t>
            </a:r>
            <a:r>
              <a:rPr lang="en-US" altLang="ko-KR" sz="2000" dirty="0">
                <a:solidFill>
                  <a:schemeClr val="tx1"/>
                </a:solidFill>
              </a:rPr>
              <a:t>.&lt;/h3&gt;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&lt;h3 class="title2"&gt;</a:t>
            </a:r>
            <a:r>
              <a:rPr lang="ko-KR" altLang="en-US" sz="2000" dirty="0">
                <a:solidFill>
                  <a:schemeClr val="tx1"/>
                </a:solidFill>
              </a:rPr>
              <a:t>안녕하세요</a:t>
            </a:r>
            <a:r>
              <a:rPr lang="en-US" altLang="ko-KR" sz="2000" dirty="0">
                <a:solidFill>
                  <a:schemeClr val="tx1"/>
                </a:solidFill>
              </a:rPr>
              <a:t>.&lt;/h3&gt;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&lt;h3 class="title3"&gt;</a:t>
            </a:r>
            <a:r>
              <a:rPr lang="ko-KR" altLang="en-US" sz="2000" dirty="0">
                <a:solidFill>
                  <a:schemeClr val="tx1"/>
                </a:solidFill>
              </a:rPr>
              <a:t>안녕하세요</a:t>
            </a:r>
            <a:r>
              <a:rPr lang="en-US" altLang="ko-KR" sz="2000" dirty="0">
                <a:solidFill>
                  <a:schemeClr val="tx1"/>
                </a:solidFill>
              </a:rPr>
              <a:t>.&lt;/h3&gt;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&lt;/body&gt;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64523" y="1127648"/>
            <a:ext cx="3291841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2400" dirty="0"/>
              <a:t> ex10-5.html</a:t>
            </a:r>
          </a:p>
        </p:txBody>
      </p:sp>
    </p:spTree>
    <p:extLst>
      <p:ext uri="{BB962C8B-B14F-4D97-AF65-F5344CB8AC3E}">
        <p14:creationId xmlns:p14="http://schemas.microsoft.com/office/powerpoint/2010/main" val="3177413783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/>
        </p:nvCxnSpPr>
        <p:spPr>
          <a:xfrm>
            <a:off x="0" y="972589"/>
            <a:ext cx="12192000" cy="0"/>
          </a:xfrm>
          <a:prstGeom prst="line">
            <a:avLst/>
          </a:prstGeom>
          <a:ln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10438015" y="914400"/>
            <a:ext cx="1753985" cy="74815"/>
          </a:xfrm>
          <a:prstGeom prst="rect">
            <a:avLst/>
          </a:prstGeom>
          <a:solidFill>
            <a:srgbClr val="FF0D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773083" y="232756"/>
            <a:ext cx="79883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ex10-5.html</a:t>
            </a:r>
            <a:r>
              <a:rPr lang="ko-KR" altLang="en-US" sz="3200" dirty="0"/>
              <a:t>의 실행 결과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2287" y="2559627"/>
            <a:ext cx="6067425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01490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/>
        </p:nvCxnSpPr>
        <p:spPr>
          <a:xfrm>
            <a:off x="0" y="972589"/>
            <a:ext cx="12192000" cy="0"/>
          </a:xfrm>
          <a:prstGeom prst="line">
            <a:avLst/>
          </a:prstGeom>
          <a:ln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10438015" y="914400"/>
            <a:ext cx="1753985" cy="74815"/>
          </a:xfrm>
          <a:prstGeom prst="rect">
            <a:avLst/>
          </a:prstGeom>
          <a:solidFill>
            <a:srgbClr val="FF0D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723207" y="247325"/>
            <a:ext cx="79883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err="1"/>
              <a:t>em</a:t>
            </a:r>
            <a:r>
              <a:rPr lang="en-US" altLang="ko-KR" sz="3200" dirty="0"/>
              <a:t> </a:t>
            </a:r>
            <a:r>
              <a:rPr lang="ko-KR" altLang="en-US" sz="3200" dirty="0"/>
              <a:t>단위의 상속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64523" y="1127648"/>
            <a:ext cx="3291841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2400" dirty="0"/>
              <a:t> ex10-6.html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954692" y="1837113"/>
            <a:ext cx="4099446" cy="45470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216000" rIns="216000" bIns="216000" rtlCol="0" anchor="t" anchorCtr="0"/>
          <a:lstStyle/>
          <a:p>
            <a:r>
              <a:rPr lang="en-US" altLang="ko-KR" sz="2000" dirty="0">
                <a:solidFill>
                  <a:schemeClr val="tx1"/>
                </a:solidFill>
              </a:rPr>
              <a:t>&lt;style&gt;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#a {  font-size: 1em;  }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#a span {  font-size: 2em;  }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#b {  font-size: 2em;  }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#b span {  font-size: 2em;  }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&lt;/style&gt;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5419899" y="1837113"/>
            <a:ext cx="5848470" cy="45470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216000" rIns="216000" bIns="216000" rtlCol="0" anchor="t" anchorCtr="0"/>
          <a:lstStyle/>
          <a:p>
            <a:r>
              <a:rPr lang="en-US" altLang="ko-KR" sz="2000" dirty="0">
                <a:solidFill>
                  <a:schemeClr val="tx1"/>
                </a:solidFill>
              </a:rPr>
              <a:t>&lt;body&gt;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   &lt;div id="a"&gt;</a:t>
            </a:r>
          </a:p>
          <a:p>
            <a:r>
              <a:rPr lang="ko-KR" altLang="en-US" sz="2000" dirty="0">
                <a:solidFill>
                  <a:schemeClr val="tx1"/>
                </a:solidFill>
              </a:rPr>
              <a:t>         안녕하세요</a:t>
            </a:r>
            <a:r>
              <a:rPr lang="en-US" altLang="ko-KR" sz="2000" dirty="0">
                <a:solidFill>
                  <a:schemeClr val="tx1"/>
                </a:solidFill>
              </a:rPr>
              <a:t>.&lt;span&gt;</a:t>
            </a:r>
            <a:r>
              <a:rPr lang="ko-KR" altLang="en-US" sz="2000" dirty="0">
                <a:solidFill>
                  <a:schemeClr val="tx1"/>
                </a:solidFill>
              </a:rPr>
              <a:t>반갑습니다</a:t>
            </a:r>
            <a:r>
              <a:rPr lang="en-US" altLang="ko-KR" sz="2000" dirty="0">
                <a:solidFill>
                  <a:schemeClr val="tx1"/>
                </a:solidFill>
              </a:rPr>
              <a:t>.&lt;/span&gt;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   &lt;/div&gt;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   &lt;div id="b"&gt;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         </a:t>
            </a:r>
            <a:r>
              <a:rPr lang="ko-KR" altLang="en-US" sz="2000" dirty="0">
                <a:solidFill>
                  <a:schemeClr val="tx1"/>
                </a:solidFill>
              </a:rPr>
              <a:t>안녕하세요</a:t>
            </a:r>
            <a:r>
              <a:rPr lang="en-US" altLang="ko-KR" sz="2000" dirty="0">
                <a:solidFill>
                  <a:schemeClr val="tx1"/>
                </a:solidFill>
              </a:rPr>
              <a:t>.&lt;span&gt;</a:t>
            </a:r>
            <a:r>
              <a:rPr lang="ko-KR" altLang="en-US" sz="2000" dirty="0">
                <a:solidFill>
                  <a:schemeClr val="tx1"/>
                </a:solidFill>
              </a:rPr>
              <a:t>반갑습니다</a:t>
            </a:r>
            <a:r>
              <a:rPr lang="en-US" altLang="ko-KR" sz="2000" dirty="0">
                <a:solidFill>
                  <a:schemeClr val="tx1"/>
                </a:solidFill>
              </a:rPr>
              <a:t>.&lt;/span&gt;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   &lt;/div&gt;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&lt;/body&gt;</a:t>
            </a:r>
          </a:p>
        </p:txBody>
      </p:sp>
    </p:spTree>
    <p:extLst>
      <p:ext uri="{BB962C8B-B14F-4D97-AF65-F5344CB8AC3E}">
        <p14:creationId xmlns:p14="http://schemas.microsoft.com/office/powerpoint/2010/main" val="2538295927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/>
        </p:nvCxnSpPr>
        <p:spPr>
          <a:xfrm>
            <a:off x="0" y="972589"/>
            <a:ext cx="12192000" cy="0"/>
          </a:xfrm>
          <a:prstGeom prst="line">
            <a:avLst/>
          </a:prstGeom>
          <a:ln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10438015" y="914400"/>
            <a:ext cx="1753985" cy="74815"/>
          </a:xfrm>
          <a:prstGeom prst="rect">
            <a:avLst/>
          </a:prstGeom>
          <a:solidFill>
            <a:srgbClr val="FF0D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773083" y="232756"/>
            <a:ext cx="79883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ex10-6.html</a:t>
            </a:r>
            <a:r>
              <a:rPr lang="ko-KR" altLang="en-US" sz="3200" dirty="0"/>
              <a:t>의 실행 결과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2287" y="2268682"/>
            <a:ext cx="6067425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17466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/>
        </p:nvCxnSpPr>
        <p:spPr>
          <a:xfrm>
            <a:off x="0" y="972589"/>
            <a:ext cx="12192000" cy="0"/>
          </a:xfrm>
          <a:prstGeom prst="line">
            <a:avLst/>
          </a:prstGeom>
          <a:ln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10438015" y="914400"/>
            <a:ext cx="1753985" cy="74815"/>
          </a:xfrm>
          <a:prstGeom prst="rect">
            <a:avLst/>
          </a:prstGeom>
          <a:solidFill>
            <a:srgbClr val="FF0D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723207" y="247325"/>
            <a:ext cx="79883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rem </a:t>
            </a:r>
            <a:r>
              <a:rPr lang="ko-KR" altLang="en-US" sz="3200" dirty="0"/>
              <a:t>단위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64523" y="1127648"/>
            <a:ext cx="3291841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2400" dirty="0"/>
              <a:t> ex10-7.html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954692" y="1837113"/>
            <a:ext cx="4099446" cy="45470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216000" rIns="216000" bIns="216000" rtlCol="0" anchor="t" anchorCtr="0"/>
          <a:lstStyle/>
          <a:p>
            <a:r>
              <a:rPr lang="en-US" altLang="ko-KR" sz="2000" dirty="0">
                <a:solidFill>
                  <a:schemeClr val="tx1"/>
                </a:solidFill>
              </a:rPr>
              <a:t>&lt;style&gt;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#a {  font-size: 1rem;  }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#a span {  font-size: 2rem;  }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#b {  font-size: 2rem;  }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#b span {  font-size: 2rem;  }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&lt;/style&gt;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5419899" y="1837113"/>
            <a:ext cx="5848470" cy="45470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216000" rIns="216000" bIns="216000" rtlCol="0" anchor="t" anchorCtr="0"/>
          <a:lstStyle/>
          <a:p>
            <a:r>
              <a:rPr lang="en-US" altLang="ko-KR" sz="2000" dirty="0">
                <a:solidFill>
                  <a:schemeClr val="tx1"/>
                </a:solidFill>
              </a:rPr>
              <a:t>&lt;body&gt;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   &lt;div id="a"&gt;</a:t>
            </a:r>
          </a:p>
          <a:p>
            <a:r>
              <a:rPr lang="ko-KR" altLang="en-US" sz="2000" dirty="0">
                <a:solidFill>
                  <a:schemeClr val="tx1"/>
                </a:solidFill>
              </a:rPr>
              <a:t>         안녕하세요</a:t>
            </a:r>
            <a:r>
              <a:rPr lang="en-US" altLang="ko-KR" sz="2000" dirty="0">
                <a:solidFill>
                  <a:schemeClr val="tx1"/>
                </a:solidFill>
              </a:rPr>
              <a:t>.&lt;span&gt;</a:t>
            </a:r>
            <a:r>
              <a:rPr lang="ko-KR" altLang="en-US" sz="2000" dirty="0">
                <a:solidFill>
                  <a:schemeClr val="tx1"/>
                </a:solidFill>
              </a:rPr>
              <a:t>반갑습니다</a:t>
            </a:r>
            <a:r>
              <a:rPr lang="en-US" altLang="ko-KR" sz="2000" dirty="0">
                <a:solidFill>
                  <a:schemeClr val="tx1"/>
                </a:solidFill>
              </a:rPr>
              <a:t>.&lt;/span&gt;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   &lt;/div&gt;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   &lt;div id="b"&gt;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         </a:t>
            </a:r>
            <a:r>
              <a:rPr lang="ko-KR" altLang="en-US" sz="2000" dirty="0">
                <a:solidFill>
                  <a:schemeClr val="tx1"/>
                </a:solidFill>
              </a:rPr>
              <a:t>안녕하세요</a:t>
            </a:r>
            <a:r>
              <a:rPr lang="en-US" altLang="ko-KR" sz="2000" dirty="0">
                <a:solidFill>
                  <a:schemeClr val="tx1"/>
                </a:solidFill>
              </a:rPr>
              <a:t>.&lt;span&gt;</a:t>
            </a:r>
            <a:r>
              <a:rPr lang="ko-KR" altLang="en-US" sz="2000" dirty="0">
                <a:solidFill>
                  <a:schemeClr val="tx1"/>
                </a:solidFill>
              </a:rPr>
              <a:t>반갑습니다</a:t>
            </a:r>
            <a:r>
              <a:rPr lang="en-US" altLang="ko-KR" sz="2000" dirty="0">
                <a:solidFill>
                  <a:schemeClr val="tx1"/>
                </a:solidFill>
              </a:rPr>
              <a:t>.&lt;/span&gt;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   &lt;/div&gt;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&lt;/body&gt;</a:t>
            </a:r>
          </a:p>
        </p:txBody>
      </p:sp>
    </p:spTree>
    <p:extLst>
      <p:ext uri="{BB962C8B-B14F-4D97-AF65-F5344CB8AC3E}">
        <p14:creationId xmlns:p14="http://schemas.microsoft.com/office/powerpoint/2010/main" val="3518145846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/>
        </p:nvCxnSpPr>
        <p:spPr>
          <a:xfrm>
            <a:off x="0" y="972589"/>
            <a:ext cx="12192000" cy="0"/>
          </a:xfrm>
          <a:prstGeom prst="line">
            <a:avLst/>
          </a:prstGeom>
          <a:ln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10438015" y="914400"/>
            <a:ext cx="1753985" cy="74815"/>
          </a:xfrm>
          <a:prstGeom prst="rect">
            <a:avLst/>
          </a:prstGeom>
          <a:solidFill>
            <a:srgbClr val="FF0D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773083" y="232756"/>
            <a:ext cx="79883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ex10-7.html</a:t>
            </a:r>
            <a:r>
              <a:rPr lang="ko-KR" altLang="en-US" sz="3200" dirty="0"/>
              <a:t>의 실행 결과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2287" y="2434937"/>
            <a:ext cx="6067425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222356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/>
        </p:nvCxnSpPr>
        <p:spPr>
          <a:xfrm>
            <a:off x="0" y="972589"/>
            <a:ext cx="12192000" cy="0"/>
          </a:xfrm>
          <a:prstGeom prst="line">
            <a:avLst/>
          </a:prstGeom>
          <a:ln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10438015" y="914400"/>
            <a:ext cx="1753985" cy="74815"/>
          </a:xfrm>
          <a:prstGeom prst="rect">
            <a:avLst/>
          </a:prstGeom>
          <a:solidFill>
            <a:srgbClr val="FF0D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723207" y="247325"/>
            <a:ext cx="79883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12</a:t>
            </a:r>
            <a:r>
              <a:rPr lang="ko-KR" altLang="en-US" sz="3200" dirty="0"/>
              <a:t>열 그리드 시스템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2492547" y="1828800"/>
            <a:ext cx="7324784" cy="408154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216000" rIns="216000" bIns="216000" rtlCol="0" anchor="t" anchorCtr="0"/>
          <a:lstStyle/>
          <a:p>
            <a:r>
              <a:rPr lang="en-US" altLang="ko-KR" sz="2000" dirty="0">
                <a:solidFill>
                  <a:schemeClr val="tx1"/>
                </a:solidFill>
              </a:rPr>
              <a:t>.col_1 {width: 8.33%;} 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.col_2 {width: 16.66%;} 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.col_3 {width: 25%;} 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.col_4 {width: 33.33%;} 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.col_5 {width: 41.66%;} 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.col_6 {width: 50%;} 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.col_7 {width: 58.33%;} 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.col_8 {width: 66.66%;} 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.col_9 {width: 75%;} 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.col_10 {width: 83.33%;} 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.col_11 {width: 91.66%;} 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.col_12 {width: 100%;}</a:t>
            </a:r>
          </a:p>
        </p:txBody>
      </p:sp>
    </p:spTree>
    <p:extLst>
      <p:ext uri="{BB962C8B-B14F-4D97-AF65-F5344CB8AC3E}">
        <p14:creationId xmlns:p14="http://schemas.microsoft.com/office/powerpoint/2010/main" val="2842624477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/>
        </p:nvCxnSpPr>
        <p:spPr>
          <a:xfrm>
            <a:off x="0" y="972589"/>
            <a:ext cx="12192000" cy="0"/>
          </a:xfrm>
          <a:prstGeom prst="line">
            <a:avLst/>
          </a:prstGeom>
          <a:ln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10438015" y="914400"/>
            <a:ext cx="1753985" cy="74815"/>
          </a:xfrm>
          <a:prstGeom prst="rect">
            <a:avLst/>
          </a:prstGeom>
          <a:solidFill>
            <a:srgbClr val="FF0D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773083" y="232756"/>
            <a:ext cx="79883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12 </a:t>
            </a:r>
            <a:r>
              <a:rPr lang="ko-KR" altLang="en-US" sz="3200" dirty="0"/>
              <a:t>열 그리드 시스템의 사용 예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5836" y="1986741"/>
            <a:ext cx="9291061" cy="3903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8360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/>
        </p:nvCxnSpPr>
        <p:spPr>
          <a:xfrm>
            <a:off x="0" y="972589"/>
            <a:ext cx="12192000" cy="0"/>
          </a:xfrm>
          <a:prstGeom prst="line">
            <a:avLst/>
          </a:prstGeom>
          <a:ln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10438015" y="914400"/>
            <a:ext cx="1753985" cy="74815"/>
          </a:xfrm>
          <a:prstGeom prst="rect">
            <a:avLst/>
          </a:prstGeom>
          <a:solidFill>
            <a:srgbClr val="FF0D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773083" y="266007"/>
            <a:ext cx="79883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이미지 삽입 </a:t>
            </a:r>
            <a:r>
              <a:rPr lang="en-US" altLang="ko-KR" sz="3200" dirty="0"/>
              <a:t>- &lt;</a:t>
            </a:r>
            <a:r>
              <a:rPr lang="en-US" altLang="ko-KR" sz="3200" dirty="0" err="1"/>
              <a:t>img</a:t>
            </a:r>
            <a:r>
              <a:rPr lang="en-US" altLang="ko-KR" sz="3200" dirty="0"/>
              <a:t>&gt;</a:t>
            </a:r>
            <a:endParaRPr lang="ko-KR" altLang="en-US" sz="3200" dirty="0"/>
          </a:p>
        </p:txBody>
      </p:sp>
      <p:sp>
        <p:nvSpPr>
          <p:cNvPr id="5" name="직사각형 4"/>
          <p:cNvSpPr/>
          <p:nvPr/>
        </p:nvSpPr>
        <p:spPr>
          <a:xfrm>
            <a:off x="1138335" y="1807796"/>
            <a:ext cx="9843795" cy="46279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216000" rIns="216000" bIns="216000" rtlCol="0" anchor="t" anchorCtr="0"/>
          <a:lstStyle/>
          <a:p>
            <a:pPr>
              <a:lnSpc>
                <a:spcPct val="110000"/>
              </a:lnSpc>
            </a:pPr>
            <a:r>
              <a:rPr lang="en-US" altLang="ko-KR" dirty="0">
                <a:solidFill>
                  <a:schemeClr val="tx1"/>
                </a:solidFill>
              </a:rPr>
              <a:t>&lt;!DOCTYPE html&gt;</a:t>
            </a:r>
          </a:p>
          <a:p>
            <a:pPr>
              <a:lnSpc>
                <a:spcPct val="110000"/>
              </a:lnSpc>
            </a:pPr>
            <a:r>
              <a:rPr lang="en-US" altLang="ko-KR" dirty="0">
                <a:solidFill>
                  <a:schemeClr val="tx1"/>
                </a:solidFill>
              </a:rPr>
              <a:t>&lt;html&gt;</a:t>
            </a:r>
          </a:p>
          <a:p>
            <a:pPr>
              <a:lnSpc>
                <a:spcPct val="110000"/>
              </a:lnSpc>
            </a:pPr>
            <a:r>
              <a:rPr lang="en-US" altLang="ko-KR" dirty="0">
                <a:solidFill>
                  <a:schemeClr val="tx1"/>
                </a:solidFill>
              </a:rPr>
              <a:t>&lt;head&gt;</a:t>
            </a:r>
          </a:p>
          <a:p>
            <a:pPr>
              <a:lnSpc>
                <a:spcPct val="110000"/>
              </a:lnSpc>
            </a:pPr>
            <a:r>
              <a:rPr lang="en-US" altLang="ko-KR" dirty="0">
                <a:solidFill>
                  <a:schemeClr val="tx1"/>
                </a:solidFill>
              </a:rPr>
              <a:t>&lt;meta charset="utf-8"&gt;</a:t>
            </a:r>
          </a:p>
          <a:p>
            <a:pPr>
              <a:lnSpc>
                <a:spcPct val="110000"/>
              </a:lnSpc>
            </a:pPr>
            <a:r>
              <a:rPr lang="en-US" altLang="ko-KR" dirty="0">
                <a:solidFill>
                  <a:schemeClr val="tx1"/>
                </a:solidFill>
              </a:rPr>
              <a:t>&lt;/head&gt;</a:t>
            </a:r>
          </a:p>
          <a:p>
            <a:pPr>
              <a:lnSpc>
                <a:spcPct val="110000"/>
              </a:lnSpc>
            </a:pPr>
            <a:r>
              <a:rPr lang="en-US" altLang="ko-KR" dirty="0">
                <a:solidFill>
                  <a:schemeClr val="tx1"/>
                </a:solidFill>
              </a:rPr>
              <a:t>&lt;body&gt;</a:t>
            </a:r>
          </a:p>
          <a:p>
            <a:pPr>
              <a:lnSpc>
                <a:spcPct val="110000"/>
              </a:lnSpc>
            </a:pPr>
            <a:r>
              <a:rPr lang="en-US" altLang="ko-KR" dirty="0">
                <a:solidFill>
                  <a:schemeClr val="tx1"/>
                </a:solidFill>
              </a:rPr>
              <a:t>	&lt;h3&gt;</a:t>
            </a:r>
            <a:r>
              <a:rPr lang="ko-KR" altLang="en-US" dirty="0">
                <a:solidFill>
                  <a:schemeClr val="tx1"/>
                </a:solidFill>
              </a:rPr>
              <a:t>동해안 자전거 길</a:t>
            </a:r>
            <a:r>
              <a:rPr lang="en-US" altLang="ko-KR" dirty="0">
                <a:solidFill>
                  <a:schemeClr val="tx1"/>
                </a:solidFill>
              </a:rPr>
              <a:t>&lt;/h3&gt;</a:t>
            </a:r>
          </a:p>
          <a:p>
            <a:pPr>
              <a:lnSpc>
                <a:spcPct val="110000"/>
              </a:lnSpc>
            </a:pPr>
            <a:r>
              <a:rPr lang="en-US" altLang="ko-KR" dirty="0">
                <a:solidFill>
                  <a:schemeClr val="tx1"/>
                </a:solidFill>
              </a:rPr>
              <a:t>	&lt;</a:t>
            </a:r>
            <a:r>
              <a:rPr lang="en-US" altLang="ko-KR" dirty="0" err="1">
                <a:solidFill>
                  <a:schemeClr val="tx1"/>
                </a:solidFill>
              </a:rPr>
              <a:t>img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src</a:t>
            </a:r>
            <a:r>
              <a:rPr lang="en-US" altLang="ko-KR" dirty="0">
                <a:solidFill>
                  <a:schemeClr val="tx1"/>
                </a:solidFill>
              </a:rPr>
              <a:t>="bike_road.jpg" title="</a:t>
            </a:r>
            <a:r>
              <a:rPr lang="ko-KR" altLang="en-US" dirty="0" err="1">
                <a:solidFill>
                  <a:schemeClr val="tx1"/>
                </a:solidFill>
              </a:rPr>
              <a:t>데크</a:t>
            </a:r>
            <a:r>
              <a:rPr lang="ko-KR" altLang="en-US" dirty="0">
                <a:solidFill>
                  <a:schemeClr val="tx1"/>
                </a:solidFill>
              </a:rPr>
              <a:t> 자전거 길</a:t>
            </a:r>
            <a:r>
              <a:rPr lang="en-US" altLang="ko-KR" dirty="0">
                <a:solidFill>
                  <a:schemeClr val="tx1"/>
                </a:solidFill>
              </a:rPr>
              <a:t>"&gt;</a:t>
            </a:r>
          </a:p>
          <a:p>
            <a:pPr>
              <a:lnSpc>
                <a:spcPct val="110000"/>
              </a:lnSpc>
            </a:pPr>
            <a:r>
              <a:rPr lang="en-US" altLang="ko-KR" dirty="0">
                <a:solidFill>
                  <a:schemeClr val="tx1"/>
                </a:solidFill>
              </a:rPr>
              <a:t>	&lt;</a:t>
            </a:r>
            <a:r>
              <a:rPr lang="en-US" altLang="ko-KR" dirty="0" err="1">
                <a:solidFill>
                  <a:schemeClr val="tx1"/>
                </a:solidFill>
              </a:rPr>
              <a:t>img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src</a:t>
            </a:r>
            <a:r>
              <a:rPr lang="en-US" altLang="ko-KR" dirty="0">
                <a:solidFill>
                  <a:schemeClr val="tx1"/>
                </a:solidFill>
              </a:rPr>
              <a:t>="bike_road.jpg" width="300"&gt;</a:t>
            </a:r>
          </a:p>
          <a:p>
            <a:pPr>
              <a:lnSpc>
                <a:spcPct val="110000"/>
              </a:lnSpc>
            </a:pPr>
            <a:r>
              <a:rPr lang="en-US" altLang="ko-KR" dirty="0">
                <a:solidFill>
                  <a:schemeClr val="tx1"/>
                </a:solidFill>
              </a:rPr>
              <a:t>	&lt;</a:t>
            </a:r>
            <a:r>
              <a:rPr lang="en-US" altLang="ko-KR" dirty="0" err="1">
                <a:solidFill>
                  <a:schemeClr val="tx1"/>
                </a:solidFill>
              </a:rPr>
              <a:t>img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src</a:t>
            </a:r>
            <a:r>
              <a:rPr lang="en-US" altLang="ko-KR" dirty="0">
                <a:solidFill>
                  <a:schemeClr val="tx1"/>
                </a:solidFill>
              </a:rPr>
              <a:t>="bike_road.jpg" width="200" height="200"&gt;</a:t>
            </a:r>
          </a:p>
          <a:p>
            <a:pPr>
              <a:lnSpc>
                <a:spcPct val="110000"/>
              </a:lnSpc>
            </a:pPr>
            <a:r>
              <a:rPr lang="en-US" altLang="ko-KR" dirty="0">
                <a:solidFill>
                  <a:schemeClr val="tx1"/>
                </a:solidFill>
              </a:rPr>
              <a:t>&lt;/body&gt;</a:t>
            </a:r>
          </a:p>
          <a:p>
            <a:pPr>
              <a:lnSpc>
                <a:spcPct val="110000"/>
              </a:lnSpc>
            </a:pPr>
            <a:r>
              <a:rPr lang="en-US" altLang="ko-KR" dirty="0">
                <a:solidFill>
                  <a:schemeClr val="tx1"/>
                </a:solidFill>
              </a:rPr>
              <a:t>&lt;/html&gt;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38335" y="1111022"/>
            <a:ext cx="2434273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2400" dirty="0"/>
              <a:t> ex2-7.html</a:t>
            </a:r>
          </a:p>
        </p:txBody>
      </p:sp>
    </p:spTree>
    <p:extLst>
      <p:ext uri="{BB962C8B-B14F-4D97-AF65-F5344CB8AC3E}">
        <p14:creationId xmlns:p14="http://schemas.microsoft.com/office/powerpoint/2010/main" val="2145570728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/>
        </p:nvCxnSpPr>
        <p:spPr>
          <a:xfrm>
            <a:off x="0" y="972589"/>
            <a:ext cx="12192000" cy="0"/>
          </a:xfrm>
          <a:prstGeom prst="line">
            <a:avLst/>
          </a:prstGeom>
          <a:ln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10438015" y="914400"/>
            <a:ext cx="1753985" cy="74815"/>
          </a:xfrm>
          <a:prstGeom prst="rect">
            <a:avLst/>
          </a:prstGeom>
          <a:solidFill>
            <a:srgbClr val="FF0D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773083" y="232756"/>
            <a:ext cx="79883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12 </a:t>
            </a:r>
            <a:r>
              <a:rPr lang="ko-KR" altLang="en-US" sz="3200" dirty="0"/>
              <a:t>열 그리드 시스템의 레이아웃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6905" y="1444422"/>
            <a:ext cx="8618189" cy="4856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926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/>
        </p:nvCxnSpPr>
        <p:spPr>
          <a:xfrm>
            <a:off x="0" y="972589"/>
            <a:ext cx="12192000" cy="0"/>
          </a:xfrm>
          <a:prstGeom prst="line">
            <a:avLst/>
          </a:prstGeom>
          <a:ln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10438015" y="914400"/>
            <a:ext cx="1753985" cy="74815"/>
          </a:xfrm>
          <a:prstGeom prst="rect">
            <a:avLst/>
          </a:prstGeom>
          <a:solidFill>
            <a:srgbClr val="FF0D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773083" y="266007"/>
            <a:ext cx="62248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ex2-7.html</a:t>
            </a:r>
            <a:r>
              <a:rPr lang="ko-KR" altLang="en-US" sz="3200" dirty="0"/>
              <a:t>의 실행 결과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5553" y="1550015"/>
            <a:ext cx="5920893" cy="471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2847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/>
        </p:nvCxnSpPr>
        <p:spPr>
          <a:xfrm>
            <a:off x="0" y="972589"/>
            <a:ext cx="12192000" cy="0"/>
          </a:xfrm>
          <a:prstGeom prst="line">
            <a:avLst/>
          </a:prstGeom>
          <a:ln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10438015" y="914400"/>
            <a:ext cx="1753985" cy="74815"/>
          </a:xfrm>
          <a:prstGeom prst="rect">
            <a:avLst/>
          </a:prstGeom>
          <a:solidFill>
            <a:srgbClr val="FF0D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773083" y="266007"/>
            <a:ext cx="79883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웹의 이미지 파일 포맷</a:t>
            </a:r>
          </a:p>
        </p:txBody>
      </p:sp>
      <p:graphicFrame>
        <p:nvGraphicFramePr>
          <p:cNvPr id="7" name="개체 6"/>
          <p:cNvGraphicFramePr>
            <a:graphicFrameLocks noChangeAspect="1"/>
          </p:cNvGraphicFramePr>
          <p:nvPr/>
        </p:nvGraphicFramePr>
        <p:xfrm>
          <a:off x="2938754" y="1343240"/>
          <a:ext cx="6522486" cy="51484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2" imgW="7656840" imgH="6044400" progId="Photoshop.Image.13">
                  <p:embed/>
                </p:oleObj>
              </mc:Choice>
              <mc:Fallback>
                <p:oleObj name="Image" r:id="rId2" imgW="7656840" imgH="6044400" progId="Photoshop.Image.13">
                  <p:embed/>
                  <p:pic>
                    <p:nvPicPr>
                      <p:cNvPr id="7" name="개체 6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938754" y="1343240"/>
                        <a:ext cx="6522486" cy="514847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643362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/>
        </p:nvCxnSpPr>
        <p:spPr>
          <a:xfrm>
            <a:off x="0" y="972589"/>
            <a:ext cx="12192000" cy="0"/>
          </a:xfrm>
          <a:prstGeom prst="line">
            <a:avLst/>
          </a:prstGeom>
          <a:ln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10438015" y="914400"/>
            <a:ext cx="1753985" cy="74815"/>
          </a:xfrm>
          <a:prstGeom prst="rect">
            <a:avLst/>
          </a:prstGeom>
          <a:solidFill>
            <a:srgbClr val="FF0D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773083" y="266007"/>
            <a:ext cx="40815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웹이란</a:t>
            </a:r>
            <a:r>
              <a:rPr lang="en-US" altLang="ko-KR" sz="3200" dirty="0"/>
              <a:t>?(</a:t>
            </a:r>
            <a:r>
              <a:rPr lang="ko-KR" altLang="en-US" sz="3200" dirty="0"/>
              <a:t>계속</a:t>
            </a:r>
            <a:r>
              <a:rPr lang="en-US" altLang="ko-KR" sz="3200" dirty="0"/>
              <a:t>)</a:t>
            </a:r>
            <a:endParaRPr lang="ko-KR" altLang="en-US" sz="3200" dirty="0"/>
          </a:p>
        </p:txBody>
      </p:sp>
      <p:sp>
        <p:nvSpPr>
          <p:cNvPr id="5" name="TextBox 4"/>
          <p:cNvSpPr txBox="1"/>
          <p:nvPr/>
        </p:nvSpPr>
        <p:spPr>
          <a:xfrm>
            <a:off x="906087" y="1645919"/>
            <a:ext cx="1062366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2400" dirty="0"/>
              <a:t> 클라이언트 </a:t>
            </a:r>
            <a:r>
              <a:rPr lang="en-US" altLang="ko-KR" sz="2400" dirty="0"/>
              <a:t>: </a:t>
            </a:r>
            <a:r>
              <a:rPr lang="ko-KR" altLang="en-US" sz="2400" dirty="0"/>
              <a:t>웹 서비스를 이 용하는 컴퓨터 또는 컴퓨터 사용자</a:t>
            </a:r>
            <a:endParaRPr lang="en-US" altLang="ko-KR" sz="24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2400" dirty="0"/>
              <a:t> </a:t>
            </a:r>
            <a:r>
              <a:rPr lang="ko-KR" altLang="en-US" sz="2400" dirty="0"/>
              <a:t>웹 호스팅 </a:t>
            </a:r>
            <a:r>
              <a:rPr lang="en-US" altLang="ko-KR" sz="2400" dirty="0"/>
              <a:t>:  </a:t>
            </a:r>
            <a:r>
              <a:rPr lang="ko-KR" altLang="en-US" sz="2400" dirty="0"/>
              <a:t>인터넷을 통해 전 세계 사람들이 정보를 제공하고 공유할 수 있는 사이버 공간</a:t>
            </a:r>
            <a:endParaRPr lang="en-US" altLang="ko-KR" sz="24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2400" dirty="0"/>
              <a:t> </a:t>
            </a:r>
            <a:r>
              <a:rPr lang="ko-KR" altLang="en-US" sz="2400" dirty="0"/>
              <a:t>웹 호스팅 </a:t>
            </a:r>
            <a:r>
              <a:rPr lang="en-US" altLang="ko-KR" sz="2400" dirty="0"/>
              <a:t>: </a:t>
            </a:r>
            <a:r>
              <a:rPr lang="ko-KR" altLang="en-US" sz="2400" dirty="0"/>
              <a:t>인터넷 전문 업체에서 홈페이지를 구축할 수 있도록 서버 상에 사용자 계정과 디스 크 공간을 임대해주는 서비스</a:t>
            </a:r>
            <a:endParaRPr lang="en-US" altLang="ko-KR" sz="24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2400" dirty="0"/>
              <a:t> </a:t>
            </a:r>
            <a:r>
              <a:rPr lang="ko-KR" altLang="en-US" sz="2400" dirty="0"/>
              <a:t>웹 페이지 </a:t>
            </a:r>
            <a:r>
              <a:rPr lang="en-US" altLang="ko-KR" sz="2400" dirty="0"/>
              <a:t>: </a:t>
            </a:r>
            <a:r>
              <a:rPr lang="ko-KR" altLang="en-US" sz="2400" dirty="0"/>
              <a:t>웹 브라우저 화면에서 보이는 각각의 화면을 </a:t>
            </a:r>
            <a:r>
              <a:rPr lang="ko-KR" altLang="en-US" sz="2400" dirty="0" err="1"/>
              <a:t>의마하는데</a:t>
            </a:r>
            <a:r>
              <a:rPr lang="en-US" altLang="ko-KR" sz="2400" dirty="0"/>
              <a:t>, </a:t>
            </a:r>
            <a:r>
              <a:rPr lang="ko-KR" altLang="en-US" sz="2400" dirty="0"/>
              <a:t>웹 페이지는 </a:t>
            </a:r>
            <a:r>
              <a:rPr lang="en-US" altLang="ko-KR" sz="2400" dirty="0"/>
              <a:t>HTML, CSS, PHP, </a:t>
            </a:r>
            <a:r>
              <a:rPr lang="ko-KR" altLang="en-US" sz="2400" dirty="0"/>
              <a:t>자바스크립트 등의 프로그램 소스 파일과 데이터 파일 로 구성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38767144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개체 1"/>
          <p:cNvGraphicFramePr>
            <a:graphicFrameLocks noChangeAspect="1"/>
          </p:cNvGraphicFramePr>
          <p:nvPr/>
        </p:nvGraphicFramePr>
        <p:xfrm>
          <a:off x="2267208" y="2430463"/>
          <a:ext cx="7935913" cy="290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2" imgW="7936200" imgH="2907720" progId="Photoshop.Image.13">
                  <p:embed/>
                </p:oleObj>
              </mc:Choice>
              <mc:Fallback>
                <p:oleObj name="Image" r:id="rId2" imgW="7936200" imgH="2907720" progId="Photoshop.Image.13">
                  <p:embed/>
                  <p:pic>
                    <p:nvPicPr>
                      <p:cNvPr id="2" name="개체 1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267208" y="2430463"/>
                        <a:ext cx="7935913" cy="2908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" name="직선 연결선 2"/>
          <p:cNvCxnSpPr/>
          <p:nvPr/>
        </p:nvCxnSpPr>
        <p:spPr>
          <a:xfrm>
            <a:off x="0" y="972589"/>
            <a:ext cx="12192000" cy="0"/>
          </a:xfrm>
          <a:prstGeom prst="line">
            <a:avLst/>
          </a:prstGeom>
          <a:ln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/>
          <p:cNvSpPr/>
          <p:nvPr/>
        </p:nvSpPr>
        <p:spPr>
          <a:xfrm>
            <a:off x="10438015" y="914400"/>
            <a:ext cx="1753985" cy="74815"/>
          </a:xfrm>
          <a:prstGeom prst="rect">
            <a:avLst/>
          </a:prstGeom>
          <a:solidFill>
            <a:srgbClr val="FF0D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773083" y="266007"/>
            <a:ext cx="79883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&lt;</a:t>
            </a:r>
            <a:r>
              <a:rPr lang="en-US" altLang="ko-KR" sz="3200" dirty="0" err="1"/>
              <a:t>img</a:t>
            </a:r>
            <a:r>
              <a:rPr lang="en-US" altLang="ko-KR" sz="3200" dirty="0"/>
              <a:t>&gt; </a:t>
            </a:r>
            <a:r>
              <a:rPr lang="ko-KR" altLang="en-US" sz="3200" dirty="0"/>
              <a:t>태그의 속성</a:t>
            </a:r>
          </a:p>
        </p:txBody>
      </p:sp>
    </p:spTree>
    <p:extLst>
      <p:ext uri="{BB962C8B-B14F-4D97-AF65-F5344CB8AC3E}">
        <p14:creationId xmlns:p14="http://schemas.microsoft.com/office/powerpoint/2010/main" val="1042334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/>
        </p:nvCxnSpPr>
        <p:spPr>
          <a:xfrm>
            <a:off x="0" y="972589"/>
            <a:ext cx="12192000" cy="0"/>
          </a:xfrm>
          <a:prstGeom prst="line">
            <a:avLst/>
          </a:prstGeom>
          <a:ln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10438015" y="914400"/>
            <a:ext cx="1753985" cy="74815"/>
          </a:xfrm>
          <a:prstGeom prst="rect">
            <a:avLst/>
          </a:prstGeom>
          <a:solidFill>
            <a:srgbClr val="FF0D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773083" y="266007"/>
            <a:ext cx="79883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상대 경로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1138335" y="1807796"/>
            <a:ext cx="9843795" cy="46279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216000" rIns="216000" bIns="216000" rtlCol="0" anchor="t" anchorCtr="0"/>
          <a:lstStyle/>
          <a:p>
            <a:pPr>
              <a:lnSpc>
                <a:spcPct val="110000"/>
              </a:lnSpc>
            </a:pPr>
            <a:r>
              <a:rPr lang="en-US" altLang="ko-KR" dirty="0">
                <a:solidFill>
                  <a:schemeClr val="tx1"/>
                </a:solidFill>
              </a:rPr>
              <a:t>&lt;!DOCTYPE html&gt;</a:t>
            </a:r>
          </a:p>
          <a:p>
            <a:pPr>
              <a:lnSpc>
                <a:spcPct val="110000"/>
              </a:lnSpc>
            </a:pPr>
            <a:r>
              <a:rPr lang="en-US" altLang="ko-KR" dirty="0">
                <a:solidFill>
                  <a:schemeClr val="tx1"/>
                </a:solidFill>
              </a:rPr>
              <a:t>&lt;html&gt;</a:t>
            </a:r>
          </a:p>
          <a:p>
            <a:pPr>
              <a:lnSpc>
                <a:spcPct val="110000"/>
              </a:lnSpc>
            </a:pPr>
            <a:r>
              <a:rPr lang="en-US" altLang="ko-KR" dirty="0">
                <a:solidFill>
                  <a:schemeClr val="tx1"/>
                </a:solidFill>
              </a:rPr>
              <a:t>&lt;head&gt;</a:t>
            </a:r>
          </a:p>
          <a:p>
            <a:pPr>
              <a:lnSpc>
                <a:spcPct val="110000"/>
              </a:lnSpc>
            </a:pPr>
            <a:r>
              <a:rPr lang="en-US" altLang="ko-KR" dirty="0">
                <a:solidFill>
                  <a:schemeClr val="tx1"/>
                </a:solidFill>
              </a:rPr>
              <a:t>&lt;meta charset="utf-8"&gt;</a:t>
            </a:r>
          </a:p>
          <a:p>
            <a:pPr>
              <a:lnSpc>
                <a:spcPct val="110000"/>
              </a:lnSpc>
            </a:pPr>
            <a:r>
              <a:rPr lang="en-US" altLang="ko-KR" dirty="0">
                <a:solidFill>
                  <a:schemeClr val="tx1"/>
                </a:solidFill>
              </a:rPr>
              <a:t>&lt;/head&gt;</a:t>
            </a:r>
          </a:p>
          <a:p>
            <a:pPr>
              <a:lnSpc>
                <a:spcPct val="110000"/>
              </a:lnSpc>
            </a:pPr>
            <a:r>
              <a:rPr lang="en-US" altLang="ko-KR" dirty="0">
                <a:solidFill>
                  <a:schemeClr val="tx1"/>
                </a:solidFill>
              </a:rPr>
              <a:t>&lt;body&gt;</a:t>
            </a:r>
          </a:p>
          <a:p>
            <a:pPr>
              <a:lnSpc>
                <a:spcPct val="110000"/>
              </a:lnSpc>
            </a:pPr>
            <a:r>
              <a:rPr lang="en-US" altLang="ko-KR" dirty="0">
                <a:solidFill>
                  <a:schemeClr val="tx1"/>
                </a:solidFill>
              </a:rPr>
              <a:t>	&lt;h2&gt;</a:t>
            </a:r>
            <a:r>
              <a:rPr lang="ko-KR" altLang="en-US" dirty="0">
                <a:solidFill>
                  <a:schemeClr val="tx1"/>
                </a:solidFill>
              </a:rPr>
              <a:t>이미지 파일의 상대 경로</a:t>
            </a:r>
            <a:r>
              <a:rPr lang="en-US" altLang="ko-KR" dirty="0">
                <a:solidFill>
                  <a:schemeClr val="tx1"/>
                </a:solidFill>
              </a:rPr>
              <a:t>&lt;/h2&gt;</a:t>
            </a:r>
          </a:p>
          <a:p>
            <a:pPr>
              <a:lnSpc>
                <a:spcPct val="110000"/>
              </a:lnSpc>
            </a:pPr>
            <a:r>
              <a:rPr lang="en-US" altLang="ko-KR" dirty="0">
                <a:solidFill>
                  <a:schemeClr val="tx1"/>
                </a:solidFill>
              </a:rPr>
              <a:t>	&lt;</a:t>
            </a:r>
            <a:r>
              <a:rPr lang="en-US" altLang="ko-KR" dirty="0" err="1">
                <a:solidFill>
                  <a:schemeClr val="tx1"/>
                </a:solidFill>
              </a:rPr>
              <a:t>img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src</a:t>
            </a:r>
            <a:r>
              <a:rPr lang="en-US" altLang="ko-KR" dirty="0">
                <a:solidFill>
                  <a:schemeClr val="tx1"/>
                </a:solidFill>
              </a:rPr>
              <a:t>="fish1.jpg"&gt;</a:t>
            </a:r>
          </a:p>
          <a:p>
            <a:pPr>
              <a:lnSpc>
                <a:spcPct val="110000"/>
              </a:lnSpc>
            </a:pPr>
            <a:r>
              <a:rPr lang="en-US" altLang="ko-KR" dirty="0">
                <a:solidFill>
                  <a:schemeClr val="tx1"/>
                </a:solidFill>
              </a:rPr>
              <a:t>	&lt;</a:t>
            </a:r>
            <a:r>
              <a:rPr lang="en-US" altLang="ko-KR" dirty="0" err="1">
                <a:solidFill>
                  <a:schemeClr val="tx1"/>
                </a:solidFill>
              </a:rPr>
              <a:t>img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src</a:t>
            </a:r>
            <a:r>
              <a:rPr lang="en-US" altLang="ko-KR" dirty="0">
                <a:solidFill>
                  <a:schemeClr val="tx1"/>
                </a:solidFill>
              </a:rPr>
              <a:t>="./</a:t>
            </a:r>
            <a:r>
              <a:rPr lang="en-US" altLang="ko-KR" dirty="0" err="1">
                <a:solidFill>
                  <a:schemeClr val="tx1"/>
                </a:solidFill>
              </a:rPr>
              <a:t>img</a:t>
            </a:r>
            <a:r>
              <a:rPr lang="en-US" altLang="ko-KR" dirty="0">
                <a:solidFill>
                  <a:schemeClr val="tx1"/>
                </a:solidFill>
              </a:rPr>
              <a:t>/fish2.jpg"&gt;</a:t>
            </a:r>
          </a:p>
          <a:p>
            <a:pPr>
              <a:lnSpc>
                <a:spcPct val="110000"/>
              </a:lnSpc>
            </a:pPr>
            <a:r>
              <a:rPr lang="en-US" altLang="ko-KR" dirty="0">
                <a:solidFill>
                  <a:schemeClr val="tx1"/>
                </a:solidFill>
              </a:rPr>
              <a:t>	&lt;</a:t>
            </a:r>
            <a:r>
              <a:rPr lang="en-US" altLang="ko-KR" dirty="0" err="1">
                <a:solidFill>
                  <a:schemeClr val="tx1"/>
                </a:solidFill>
              </a:rPr>
              <a:t>img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src</a:t>
            </a:r>
            <a:r>
              <a:rPr lang="en-US" altLang="ko-KR" dirty="0">
                <a:solidFill>
                  <a:schemeClr val="tx1"/>
                </a:solidFill>
              </a:rPr>
              <a:t>="./</a:t>
            </a:r>
            <a:r>
              <a:rPr lang="en-US" altLang="ko-KR" dirty="0" err="1">
                <a:solidFill>
                  <a:schemeClr val="tx1"/>
                </a:solidFill>
              </a:rPr>
              <a:t>img</a:t>
            </a:r>
            <a:r>
              <a:rPr lang="en-US" altLang="ko-KR" dirty="0">
                <a:solidFill>
                  <a:schemeClr val="tx1"/>
                </a:solidFill>
              </a:rPr>
              <a:t>/test/fish3.jpg"&gt;</a:t>
            </a:r>
          </a:p>
          <a:p>
            <a:pPr>
              <a:lnSpc>
                <a:spcPct val="110000"/>
              </a:lnSpc>
            </a:pPr>
            <a:r>
              <a:rPr lang="en-US" altLang="ko-KR" dirty="0">
                <a:solidFill>
                  <a:schemeClr val="tx1"/>
                </a:solidFill>
              </a:rPr>
              <a:t>	&lt;</a:t>
            </a:r>
            <a:r>
              <a:rPr lang="en-US" altLang="ko-KR" dirty="0" err="1">
                <a:solidFill>
                  <a:schemeClr val="tx1"/>
                </a:solidFill>
              </a:rPr>
              <a:t>img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src</a:t>
            </a:r>
            <a:r>
              <a:rPr lang="en-US" altLang="ko-KR" dirty="0">
                <a:solidFill>
                  <a:schemeClr val="tx1"/>
                </a:solidFill>
              </a:rPr>
              <a:t>="../fish4.jpg"&gt;</a:t>
            </a:r>
          </a:p>
          <a:p>
            <a:pPr>
              <a:lnSpc>
                <a:spcPct val="110000"/>
              </a:lnSpc>
            </a:pPr>
            <a:r>
              <a:rPr lang="en-US" altLang="ko-KR" dirty="0">
                <a:solidFill>
                  <a:schemeClr val="tx1"/>
                </a:solidFill>
              </a:rPr>
              <a:t>&lt;/body&gt;</a:t>
            </a:r>
          </a:p>
          <a:p>
            <a:pPr>
              <a:lnSpc>
                <a:spcPct val="110000"/>
              </a:lnSpc>
            </a:pPr>
            <a:r>
              <a:rPr lang="en-US" altLang="ko-KR" dirty="0">
                <a:solidFill>
                  <a:schemeClr val="tx1"/>
                </a:solidFill>
              </a:rPr>
              <a:t>&lt;/html&gt;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38335" y="1111022"/>
            <a:ext cx="2434273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2400" dirty="0"/>
              <a:t> ex2-8.html</a:t>
            </a:r>
          </a:p>
        </p:txBody>
      </p:sp>
    </p:spTree>
    <p:extLst>
      <p:ext uri="{BB962C8B-B14F-4D97-AF65-F5344CB8AC3E}">
        <p14:creationId xmlns:p14="http://schemas.microsoft.com/office/powerpoint/2010/main" val="39705627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/>
        </p:nvCxnSpPr>
        <p:spPr>
          <a:xfrm>
            <a:off x="0" y="972589"/>
            <a:ext cx="12192000" cy="0"/>
          </a:xfrm>
          <a:prstGeom prst="line">
            <a:avLst/>
          </a:prstGeom>
          <a:ln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10438015" y="914400"/>
            <a:ext cx="1753985" cy="74815"/>
          </a:xfrm>
          <a:prstGeom prst="rect">
            <a:avLst/>
          </a:prstGeom>
          <a:solidFill>
            <a:srgbClr val="FF0D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773083" y="266007"/>
            <a:ext cx="62248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ex2-8.html</a:t>
            </a:r>
            <a:r>
              <a:rPr lang="ko-KR" altLang="en-US" sz="3200" dirty="0"/>
              <a:t>의 실행 결과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2364" y="2127088"/>
            <a:ext cx="8400557" cy="3210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3483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/>
        </p:nvCxnSpPr>
        <p:spPr>
          <a:xfrm>
            <a:off x="0" y="972589"/>
            <a:ext cx="12192000" cy="0"/>
          </a:xfrm>
          <a:prstGeom prst="line">
            <a:avLst/>
          </a:prstGeom>
          <a:ln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10438015" y="914400"/>
            <a:ext cx="1753985" cy="74815"/>
          </a:xfrm>
          <a:prstGeom prst="rect">
            <a:avLst/>
          </a:prstGeom>
          <a:solidFill>
            <a:srgbClr val="FF0D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773083" y="266007"/>
            <a:ext cx="79883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절대 경로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1138335" y="1807796"/>
            <a:ext cx="9843795" cy="46279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216000" rIns="216000" bIns="216000" rtlCol="0" anchor="t" anchorCtr="0"/>
          <a:lstStyle/>
          <a:p>
            <a:pPr>
              <a:lnSpc>
                <a:spcPct val="110000"/>
              </a:lnSpc>
            </a:pPr>
            <a:r>
              <a:rPr lang="en-US" altLang="ko-KR" dirty="0">
                <a:solidFill>
                  <a:schemeClr val="tx1"/>
                </a:solidFill>
              </a:rPr>
              <a:t>&lt;!DOCTYPE html&gt;</a:t>
            </a:r>
          </a:p>
          <a:p>
            <a:pPr>
              <a:lnSpc>
                <a:spcPct val="110000"/>
              </a:lnSpc>
            </a:pPr>
            <a:r>
              <a:rPr lang="en-US" altLang="ko-KR" dirty="0">
                <a:solidFill>
                  <a:schemeClr val="tx1"/>
                </a:solidFill>
              </a:rPr>
              <a:t>&lt;html&gt;</a:t>
            </a:r>
          </a:p>
          <a:p>
            <a:pPr>
              <a:lnSpc>
                <a:spcPct val="110000"/>
              </a:lnSpc>
            </a:pPr>
            <a:r>
              <a:rPr lang="en-US" altLang="ko-KR" dirty="0">
                <a:solidFill>
                  <a:schemeClr val="tx1"/>
                </a:solidFill>
              </a:rPr>
              <a:t>&lt;head&gt;</a:t>
            </a:r>
          </a:p>
          <a:p>
            <a:pPr>
              <a:lnSpc>
                <a:spcPct val="110000"/>
              </a:lnSpc>
            </a:pPr>
            <a:r>
              <a:rPr lang="en-US" altLang="ko-KR" dirty="0">
                <a:solidFill>
                  <a:schemeClr val="tx1"/>
                </a:solidFill>
              </a:rPr>
              <a:t>&lt;meta charset="utf-8"&gt;</a:t>
            </a:r>
          </a:p>
          <a:p>
            <a:pPr>
              <a:lnSpc>
                <a:spcPct val="110000"/>
              </a:lnSpc>
            </a:pPr>
            <a:r>
              <a:rPr lang="en-US" altLang="ko-KR" dirty="0">
                <a:solidFill>
                  <a:schemeClr val="tx1"/>
                </a:solidFill>
              </a:rPr>
              <a:t>&lt;/head&gt;</a:t>
            </a:r>
          </a:p>
          <a:p>
            <a:pPr>
              <a:lnSpc>
                <a:spcPct val="110000"/>
              </a:lnSpc>
            </a:pPr>
            <a:r>
              <a:rPr lang="en-US" altLang="ko-KR" dirty="0">
                <a:solidFill>
                  <a:schemeClr val="tx1"/>
                </a:solidFill>
              </a:rPr>
              <a:t>&lt;body&gt;</a:t>
            </a:r>
          </a:p>
          <a:p>
            <a:pPr>
              <a:lnSpc>
                <a:spcPct val="110000"/>
              </a:lnSpc>
            </a:pPr>
            <a:r>
              <a:rPr lang="en-US" altLang="ko-KR" dirty="0">
                <a:solidFill>
                  <a:schemeClr val="tx1"/>
                </a:solidFill>
              </a:rPr>
              <a:t>	&lt;</a:t>
            </a:r>
            <a:r>
              <a:rPr lang="en-US" altLang="ko-KR" dirty="0" err="1">
                <a:solidFill>
                  <a:schemeClr val="tx1"/>
                </a:solidFill>
              </a:rPr>
              <a:t>img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src</a:t>
            </a:r>
            <a:r>
              <a:rPr lang="en-US" altLang="ko-KR" dirty="0">
                <a:solidFill>
                  <a:schemeClr val="tx1"/>
                </a:solidFill>
              </a:rPr>
              <a:t>="http://infonbook.com/image/logo.png"&gt;</a:t>
            </a:r>
          </a:p>
          <a:p>
            <a:pPr>
              <a:lnSpc>
                <a:spcPct val="110000"/>
              </a:lnSpc>
            </a:pPr>
            <a:r>
              <a:rPr lang="en-US" altLang="ko-KR" dirty="0">
                <a:solidFill>
                  <a:schemeClr val="tx1"/>
                </a:solidFill>
              </a:rPr>
              <a:t>&lt;/body&gt;</a:t>
            </a:r>
          </a:p>
          <a:p>
            <a:pPr>
              <a:lnSpc>
                <a:spcPct val="110000"/>
              </a:lnSpc>
            </a:pPr>
            <a:r>
              <a:rPr lang="en-US" altLang="ko-KR" dirty="0">
                <a:solidFill>
                  <a:schemeClr val="tx1"/>
                </a:solidFill>
              </a:rPr>
              <a:t>&lt;/html&gt;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38335" y="1111022"/>
            <a:ext cx="2434273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2400" dirty="0"/>
              <a:t> ex2-9.html</a:t>
            </a:r>
          </a:p>
        </p:txBody>
      </p:sp>
    </p:spTree>
    <p:extLst>
      <p:ext uri="{BB962C8B-B14F-4D97-AF65-F5344CB8AC3E}">
        <p14:creationId xmlns:p14="http://schemas.microsoft.com/office/powerpoint/2010/main" val="30511157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/>
        </p:nvCxnSpPr>
        <p:spPr>
          <a:xfrm>
            <a:off x="0" y="972589"/>
            <a:ext cx="12192000" cy="0"/>
          </a:xfrm>
          <a:prstGeom prst="line">
            <a:avLst/>
          </a:prstGeom>
          <a:ln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10438015" y="914400"/>
            <a:ext cx="1753985" cy="74815"/>
          </a:xfrm>
          <a:prstGeom prst="rect">
            <a:avLst/>
          </a:prstGeom>
          <a:solidFill>
            <a:srgbClr val="FF0D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773083" y="266007"/>
            <a:ext cx="62248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ex2-9.html</a:t>
            </a:r>
            <a:r>
              <a:rPr lang="ko-KR" altLang="en-US" sz="3200" dirty="0"/>
              <a:t>의 실행 결과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7950" y="2732411"/>
            <a:ext cx="6896100" cy="197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7116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/>
        </p:nvCxnSpPr>
        <p:spPr>
          <a:xfrm>
            <a:off x="0" y="972589"/>
            <a:ext cx="12192000" cy="0"/>
          </a:xfrm>
          <a:prstGeom prst="line">
            <a:avLst/>
          </a:prstGeom>
          <a:ln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10438015" y="914400"/>
            <a:ext cx="1753985" cy="74815"/>
          </a:xfrm>
          <a:prstGeom prst="rect">
            <a:avLst/>
          </a:prstGeom>
          <a:solidFill>
            <a:srgbClr val="FF0D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773083" y="266007"/>
            <a:ext cx="79883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오디오 </a:t>
            </a:r>
            <a:r>
              <a:rPr lang="en-US" altLang="ko-KR" sz="3200" dirty="0"/>
              <a:t>- &lt;audio&gt;</a:t>
            </a:r>
            <a:endParaRPr lang="ko-KR" altLang="en-US" sz="3200" dirty="0"/>
          </a:p>
        </p:txBody>
      </p:sp>
      <p:sp>
        <p:nvSpPr>
          <p:cNvPr id="5" name="직사각형 4"/>
          <p:cNvSpPr/>
          <p:nvPr/>
        </p:nvSpPr>
        <p:spPr>
          <a:xfrm>
            <a:off x="1138335" y="1807796"/>
            <a:ext cx="9843795" cy="46279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216000" rIns="216000" bIns="216000" rtlCol="0" anchor="t" anchorCtr="0"/>
          <a:lstStyle/>
          <a:p>
            <a:pPr>
              <a:lnSpc>
                <a:spcPct val="110000"/>
              </a:lnSpc>
            </a:pPr>
            <a:r>
              <a:rPr lang="en-US" altLang="ko-KR" dirty="0">
                <a:solidFill>
                  <a:schemeClr val="tx1"/>
                </a:solidFill>
              </a:rPr>
              <a:t>&lt;!DOCTYPE html&gt;</a:t>
            </a:r>
          </a:p>
          <a:p>
            <a:pPr>
              <a:lnSpc>
                <a:spcPct val="110000"/>
              </a:lnSpc>
            </a:pPr>
            <a:r>
              <a:rPr lang="en-US" altLang="ko-KR" dirty="0">
                <a:solidFill>
                  <a:schemeClr val="tx1"/>
                </a:solidFill>
              </a:rPr>
              <a:t>&lt;html&gt;</a:t>
            </a:r>
          </a:p>
          <a:p>
            <a:pPr>
              <a:lnSpc>
                <a:spcPct val="110000"/>
              </a:lnSpc>
            </a:pPr>
            <a:r>
              <a:rPr lang="en-US" altLang="ko-KR" dirty="0">
                <a:solidFill>
                  <a:schemeClr val="tx1"/>
                </a:solidFill>
              </a:rPr>
              <a:t>&lt;head&gt;</a:t>
            </a:r>
          </a:p>
          <a:p>
            <a:pPr>
              <a:lnSpc>
                <a:spcPct val="110000"/>
              </a:lnSpc>
            </a:pPr>
            <a:r>
              <a:rPr lang="en-US" altLang="ko-KR" dirty="0">
                <a:solidFill>
                  <a:schemeClr val="tx1"/>
                </a:solidFill>
              </a:rPr>
              <a:t>&lt;meta charset="utf-8"&gt;</a:t>
            </a:r>
          </a:p>
          <a:p>
            <a:pPr>
              <a:lnSpc>
                <a:spcPct val="110000"/>
              </a:lnSpc>
            </a:pPr>
            <a:r>
              <a:rPr lang="en-US" altLang="ko-KR" dirty="0">
                <a:solidFill>
                  <a:schemeClr val="tx1"/>
                </a:solidFill>
              </a:rPr>
              <a:t>&lt;/head&gt;</a:t>
            </a:r>
          </a:p>
          <a:p>
            <a:pPr>
              <a:lnSpc>
                <a:spcPct val="110000"/>
              </a:lnSpc>
            </a:pPr>
            <a:r>
              <a:rPr lang="en-US" altLang="ko-KR" dirty="0">
                <a:solidFill>
                  <a:schemeClr val="tx1"/>
                </a:solidFill>
              </a:rPr>
              <a:t>&lt;body&gt;</a:t>
            </a:r>
          </a:p>
          <a:p>
            <a:pPr>
              <a:lnSpc>
                <a:spcPct val="110000"/>
              </a:lnSpc>
            </a:pPr>
            <a:r>
              <a:rPr lang="en-US" altLang="ko-KR" dirty="0">
                <a:solidFill>
                  <a:schemeClr val="tx1"/>
                </a:solidFill>
              </a:rPr>
              <a:t>	&lt;audio controls&gt;</a:t>
            </a:r>
          </a:p>
          <a:p>
            <a:pPr>
              <a:lnSpc>
                <a:spcPct val="110000"/>
              </a:lnSpc>
            </a:pPr>
            <a:r>
              <a:rPr lang="en-US" altLang="ko-KR" dirty="0">
                <a:solidFill>
                  <a:schemeClr val="tx1"/>
                </a:solidFill>
              </a:rPr>
              <a:t>		&lt;source </a:t>
            </a:r>
            <a:r>
              <a:rPr lang="en-US" altLang="ko-KR" dirty="0" err="1">
                <a:solidFill>
                  <a:schemeClr val="tx1"/>
                </a:solidFill>
              </a:rPr>
              <a:t>src</a:t>
            </a:r>
            <a:r>
              <a:rPr lang="en-US" altLang="ko-KR" dirty="0">
                <a:solidFill>
                  <a:schemeClr val="tx1"/>
                </a:solidFill>
              </a:rPr>
              <a:t>="sound1.mp3" type="audio/mpeg"&gt;</a:t>
            </a:r>
          </a:p>
          <a:p>
            <a:pPr>
              <a:lnSpc>
                <a:spcPct val="110000"/>
              </a:lnSpc>
            </a:pPr>
            <a:r>
              <a:rPr lang="en-US" altLang="ko-KR" dirty="0">
                <a:solidFill>
                  <a:schemeClr val="tx1"/>
                </a:solidFill>
              </a:rPr>
              <a:t>	&lt;/audio&gt;</a:t>
            </a:r>
          </a:p>
          <a:p>
            <a:pPr>
              <a:lnSpc>
                <a:spcPct val="110000"/>
              </a:lnSpc>
            </a:pPr>
            <a:r>
              <a:rPr lang="en-US" altLang="ko-KR" dirty="0">
                <a:solidFill>
                  <a:schemeClr val="tx1"/>
                </a:solidFill>
              </a:rPr>
              <a:t>&lt;/body&gt;</a:t>
            </a:r>
          </a:p>
          <a:p>
            <a:pPr>
              <a:lnSpc>
                <a:spcPct val="110000"/>
              </a:lnSpc>
            </a:pPr>
            <a:r>
              <a:rPr lang="en-US" altLang="ko-KR" dirty="0">
                <a:solidFill>
                  <a:schemeClr val="tx1"/>
                </a:solidFill>
              </a:rPr>
              <a:t>&lt;/html&gt;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38335" y="1111022"/>
            <a:ext cx="2434273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2400" dirty="0"/>
              <a:t> ex2-10.html</a:t>
            </a:r>
          </a:p>
        </p:txBody>
      </p:sp>
    </p:spTree>
    <p:extLst>
      <p:ext uri="{BB962C8B-B14F-4D97-AF65-F5344CB8AC3E}">
        <p14:creationId xmlns:p14="http://schemas.microsoft.com/office/powerpoint/2010/main" val="210823267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/>
        </p:nvCxnSpPr>
        <p:spPr>
          <a:xfrm>
            <a:off x="0" y="972589"/>
            <a:ext cx="12192000" cy="0"/>
          </a:xfrm>
          <a:prstGeom prst="line">
            <a:avLst/>
          </a:prstGeom>
          <a:ln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10438015" y="914400"/>
            <a:ext cx="1753985" cy="74815"/>
          </a:xfrm>
          <a:prstGeom prst="rect">
            <a:avLst/>
          </a:prstGeom>
          <a:solidFill>
            <a:srgbClr val="FF0D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773083" y="266007"/>
            <a:ext cx="62248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ex2-10.html</a:t>
            </a:r>
            <a:r>
              <a:rPr lang="ko-KR" altLang="en-US" sz="3200" dirty="0"/>
              <a:t>의 실행 결과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5575" y="2486025"/>
            <a:ext cx="6800850" cy="188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359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개체 1"/>
          <p:cNvGraphicFramePr>
            <a:graphicFrameLocks noChangeAspect="1"/>
          </p:cNvGraphicFramePr>
          <p:nvPr/>
        </p:nvGraphicFramePr>
        <p:xfrm>
          <a:off x="2431142" y="2310590"/>
          <a:ext cx="7720013" cy="307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2" imgW="7720560" imgH="3072960" progId="Photoshop.Image.13">
                  <p:embed/>
                </p:oleObj>
              </mc:Choice>
              <mc:Fallback>
                <p:oleObj name="Image" r:id="rId2" imgW="7720560" imgH="3072960" progId="Photoshop.Image.13">
                  <p:embed/>
                  <p:pic>
                    <p:nvPicPr>
                      <p:cNvPr id="2" name="개체 1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431142" y="2310590"/>
                        <a:ext cx="7720013" cy="3073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" name="직선 연결선 2"/>
          <p:cNvCxnSpPr/>
          <p:nvPr/>
        </p:nvCxnSpPr>
        <p:spPr>
          <a:xfrm>
            <a:off x="0" y="972589"/>
            <a:ext cx="12192000" cy="0"/>
          </a:xfrm>
          <a:prstGeom prst="line">
            <a:avLst/>
          </a:prstGeom>
          <a:ln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/>
          <p:cNvSpPr/>
          <p:nvPr/>
        </p:nvSpPr>
        <p:spPr>
          <a:xfrm>
            <a:off x="10438015" y="914400"/>
            <a:ext cx="1753985" cy="74815"/>
          </a:xfrm>
          <a:prstGeom prst="rect">
            <a:avLst/>
          </a:prstGeom>
          <a:solidFill>
            <a:srgbClr val="FF0D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773083" y="266007"/>
            <a:ext cx="62248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&lt;audio&gt; </a:t>
            </a:r>
            <a:r>
              <a:rPr lang="ko-KR" altLang="en-US" sz="3200" dirty="0"/>
              <a:t>태그의 속성</a:t>
            </a:r>
          </a:p>
        </p:txBody>
      </p:sp>
    </p:spTree>
    <p:extLst>
      <p:ext uri="{BB962C8B-B14F-4D97-AF65-F5344CB8AC3E}">
        <p14:creationId xmlns:p14="http://schemas.microsoft.com/office/powerpoint/2010/main" val="10087626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/>
        </p:nvCxnSpPr>
        <p:spPr>
          <a:xfrm>
            <a:off x="0" y="972589"/>
            <a:ext cx="12192000" cy="0"/>
          </a:xfrm>
          <a:prstGeom prst="line">
            <a:avLst/>
          </a:prstGeom>
          <a:ln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10438015" y="914400"/>
            <a:ext cx="1753985" cy="74815"/>
          </a:xfrm>
          <a:prstGeom prst="rect">
            <a:avLst/>
          </a:prstGeom>
          <a:solidFill>
            <a:srgbClr val="FF0D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773083" y="266007"/>
            <a:ext cx="79883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비디오 </a:t>
            </a:r>
            <a:r>
              <a:rPr lang="en-US" altLang="ko-KR" sz="3200" dirty="0"/>
              <a:t>- &lt;video&gt;</a:t>
            </a:r>
            <a:endParaRPr lang="ko-KR" altLang="en-US" sz="3200" dirty="0"/>
          </a:p>
        </p:txBody>
      </p:sp>
      <p:sp>
        <p:nvSpPr>
          <p:cNvPr id="5" name="직사각형 4"/>
          <p:cNvSpPr/>
          <p:nvPr/>
        </p:nvSpPr>
        <p:spPr>
          <a:xfrm>
            <a:off x="1138335" y="1807796"/>
            <a:ext cx="9843795" cy="46279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216000" rIns="216000" bIns="216000" rtlCol="0" anchor="t" anchorCtr="0"/>
          <a:lstStyle/>
          <a:p>
            <a:pPr>
              <a:lnSpc>
                <a:spcPct val="110000"/>
              </a:lnSpc>
            </a:pPr>
            <a:r>
              <a:rPr lang="en-US" altLang="ko-KR" dirty="0">
                <a:solidFill>
                  <a:schemeClr val="tx1"/>
                </a:solidFill>
              </a:rPr>
              <a:t>&lt;!DOCTYPE html&gt;</a:t>
            </a:r>
          </a:p>
          <a:p>
            <a:pPr>
              <a:lnSpc>
                <a:spcPct val="110000"/>
              </a:lnSpc>
            </a:pPr>
            <a:r>
              <a:rPr lang="en-US" altLang="ko-KR" dirty="0">
                <a:solidFill>
                  <a:schemeClr val="tx1"/>
                </a:solidFill>
              </a:rPr>
              <a:t>&lt;html&gt;</a:t>
            </a:r>
          </a:p>
          <a:p>
            <a:pPr>
              <a:lnSpc>
                <a:spcPct val="110000"/>
              </a:lnSpc>
            </a:pPr>
            <a:r>
              <a:rPr lang="en-US" altLang="ko-KR" dirty="0">
                <a:solidFill>
                  <a:schemeClr val="tx1"/>
                </a:solidFill>
              </a:rPr>
              <a:t>&lt;head&gt;</a:t>
            </a:r>
          </a:p>
          <a:p>
            <a:pPr>
              <a:lnSpc>
                <a:spcPct val="110000"/>
              </a:lnSpc>
            </a:pPr>
            <a:r>
              <a:rPr lang="en-US" altLang="ko-KR" dirty="0">
                <a:solidFill>
                  <a:schemeClr val="tx1"/>
                </a:solidFill>
              </a:rPr>
              <a:t>&lt;meta charset="utf-8"&gt;</a:t>
            </a:r>
          </a:p>
          <a:p>
            <a:pPr>
              <a:lnSpc>
                <a:spcPct val="110000"/>
              </a:lnSpc>
            </a:pPr>
            <a:r>
              <a:rPr lang="en-US" altLang="ko-KR" dirty="0">
                <a:solidFill>
                  <a:schemeClr val="tx1"/>
                </a:solidFill>
              </a:rPr>
              <a:t>&lt;/head&gt;</a:t>
            </a:r>
          </a:p>
          <a:p>
            <a:pPr>
              <a:lnSpc>
                <a:spcPct val="110000"/>
              </a:lnSpc>
            </a:pPr>
            <a:r>
              <a:rPr lang="en-US" altLang="ko-KR" dirty="0">
                <a:solidFill>
                  <a:schemeClr val="tx1"/>
                </a:solidFill>
              </a:rPr>
              <a:t>&lt;body&gt;</a:t>
            </a:r>
          </a:p>
          <a:p>
            <a:pPr>
              <a:lnSpc>
                <a:spcPct val="110000"/>
              </a:lnSpc>
            </a:pPr>
            <a:r>
              <a:rPr lang="en-US" altLang="ko-KR" dirty="0">
                <a:solidFill>
                  <a:schemeClr val="tx1"/>
                </a:solidFill>
              </a:rPr>
              <a:t>	&lt;video width="320" height="240" controls&gt;</a:t>
            </a:r>
          </a:p>
          <a:p>
            <a:pPr>
              <a:lnSpc>
                <a:spcPct val="110000"/>
              </a:lnSpc>
            </a:pPr>
            <a:r>
              <a:rPr lang="en-US" altLang="ko-KR" dirty="0">
                <a:solidFill>
                  <a:schemeClr val="tx1"/>
                </a:solidFill>
              </a:rPr>
              <a:t>		&lt;source </a:t>
            </a:r>
            <a:r>
              <a:rPr lang="en-US" altLang="ko-KR" dirty="0" err="1">
                <a:solidFill>
                  <a:schemeClr val="tx1"/>
                </a:solidFill>
              </a:rPr>
              <a:t>src</a:t>
            </a:r>
            <a:r>
              <a:rPr lang="en-US" altLang="ko-KR" dirty="0">
                <a:solidFill>
                  <a:schemeClr val="tx1"/>
                </a:solidFill>
              </a:rPr>
              <a:t>="movie1.mp4" type="video/mp4"&gt;</a:t>
            </a:r>
          </a:p>
          <a:p>
            <a:pPr>
              <a:lnSpc>
                <a:spcPct val="110000"/>
              </a:lnSpc>
            </a:pPr>
            <a:r>
              <a:rPr lang="en-US" altLang="ko-KR" dirty="0">
                <a:solidFill>
                  <a:schemeClr val="tx1"/>
                </a:solidFill>
              </a:rPr>
              <a:t>	&lt;/video&gt;</a:t>
            </a:r>
          </a:p>
          <a:p>
            <a:pPr>
              <a:lnSpc>
                <a:spcPct val="110000"/>
              </a:lnSpc>
            </a:pPr>
            <a:r>
              <a:rPr lang="en-US" altLang="ko-KR" dirty="0">
                <a:solidFill>
                  <a:schemeClr val="tx1"/>
                </a:solidFill>
              </a:rPr>
              <a:t>&lt;/body&gt;</a:t>
            </a:r>
          </a:p>
          <a:p>
            <a:pPr>
              <a:lnSpc>
                <a:spcPct val="110000"/>
              </a:lnSpc>
            </a:pPr>
            <a:r>
              <a:rPr lang="en-US" altLang="ko-KR" dirty="0">
                <a:solidFill>
                  <a:schemeClr val="tx1"/>
                </a:solidFill>
              </a:rPr>
              <a:t>&lt;/html&gt;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38335" y="1111022"/>
            <a:ext cx="2434273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2400" dirty="0"/>
              <a:t> ex2-11.html</a:t>
            </a:r>
          </a:p>
        </p:txBody>
      </p:sp>
    </p:spTree>
    <p:extLst>
      <p:ext uri="{BB962C8B-B14F-4D97-AF65-F5344CB8AC3E}">
        <p14:creationId xmlns:p14="http://schemas.microsoft.com/office/powerpoint/2010/main" val="192539795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/>
        </p:nvCxnSpPr>
        <p:spPr>
          <a:xfrm>
            <a:off x="0" y="972589"/>
            <a:ext cx="12192000" cy="0"/>
          </a:xfrm>
          <a:prstGeom prst="line">
            <a:avLst/>
          </a:prstGeom>
          <a:ln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10438015" y="914400"/>
            <a:ext cx="1753985" cy="74815"/>
          </a:xfrm>
          <a:prstGeom prst="rect">
            <a:avLst/>
          </a:prstGeom>
          <a:solidFill>
            <a:srgbClr val="FF0D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773083" y="266007"/>
            <a:ext cx="62248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ex2-11.html</a:t>
            </a:r>
            <a:r>
              <a:rPr lang="ko-KR" altLang="en-US" sz="3200" dirty="0"/>
              <a:t>의 실행 결과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5020" y="2195124"/>
            <a:ext cx="6191250" cy="3419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273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/>
        </p:nvCxnSpPr>
        <p:spPr>
          <a:xfrm>
            <a:off x="0" y="972589"/>
            <a:ext cx="12192000" cy="0"/>
          </a:xfrm>
          <a:prstGeom prst="line">
            <a:avLst/>
          </a:prstGeom>
          <a:ln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10438015" y="914400"/>
            <a:ext cx="1753985" cy="74815"/>
          </a:xfrm>
          <a:prstGeom prst="rect">
            <a:avLst/>
          </a:prstGeom>
          <a:solidFill>
            <a:srgbClr val="FF0D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773083" y="266007"/>
            <a:ext cx="40815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웹의</a:t>
            </a:r>
            <a:r>
              <a:rPr lang="en-US" altLang="ko-KR" sz="3200" dirty="0"/>
              <a:t> </a:t>
            </a:r>
            <a:r>
              <a:rPr lang="ko-KR" altLang="en-US" sz="3200" dirty="0"/>
              <a:t>동작 원리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87425" y="1561944"/>
            <a:ext cx="4235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2400" dirty="0"/>
              <a:t> 웹 브라우저 실행 화면</a:t>
            </a:r>
            <a:endParaRPr lang="en-US" altLang="ko-KR" sz="24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9627" y="1662544"/>
            <a:ext cx="5301246" cy="444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68901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0" y="972589"/>
            <a:ext cx="12192000" cy="0"/>
          </a:xfrm>
          <a:prstGeom prst="line">
            <a:avLst/>
          </a:prstGeom>
          <a:ln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/>
          <p:cNvSpPr/>
          <p:nvPr/>
        </p:nvSpPr>
        <p:spPr>
          <a:xfrm>
            <a:off x="10438015" y="914400"/>
            <a:ext cx="1753985" cy="74815"/>
          </a:xfrm>
          <a:prstGeom prst="rect">
            <a:avLst/>
          </a:prstGeom>
          <a:solidFill>
            <a:srgbClr val="FF0D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773083" y="266007"/>
            <a:ext cx="62248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&lt;video&gt; </a:t>
            </a:r>
            <a:r>
              <a:rPr lang="ko-KR" altLang="en-US" sz="3200" dirty="0"/>
              <a:t>태그의 속성</a:t>
            </a:r>
          </a:p>
        </p:txBody>
      </p:sp>
      <p:graphicFrame>
        <p:nvGraphicFramePr>
          <p:cNvPr id="6" name="개체 5"/>
          <p:cNvGraphicFramePr>
            <a:graphicFrameLocks noChangeAspect="1"/>
          </p:cNvGraphicFramePr>
          <p:nvPr/>
        </p:nvGraphicFramePr>
        <p:xfrm>
          <a:off x="2390451" y="1830582"/>
          <a:ext cx="7745413" cy="408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2" imgW="7745760" imgH="4088880" progId="Photoshop.Image.13">
                  <p:embed/>
                </p:oleObj>
              </mc:Choice>
              <mc:Fallback>
                <p:oleObj name="Image" r:id="rId2" imgW="7745760" imgH="4088880" progId="Photoshop.Image.13">
                  <p:embed/>
                  <p:pic>
                    <p:nvPicPr>
                      <p:cNvPr id="6" name="개체 5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390451" y="1830582"/>
                        <a:ext cx="7745413" cy="4089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0526741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/>
        </p:nvCxnSpPr>
        <p:spPr>
          <a:xfrm>
            <a:off x="0" y="972589"/>
            <a:ext cx="12192000" cy="0"/>
          </a:xfrm>
          <a:prstGeom prst="line">
            <a:avLst/>
          </a:prstGeom>
          <a:ln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10438015" y="914400"/>
            <a:ext cx="1753985" cy="74815"/>
          </a:xfrm>
          <a:prstGeom prst="rect">
            <a:avLst/>
          </a:prstGeom>
          <a:solidFill>
            <a:srgbClr val="FF0D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773083" y="266007"/>
            <a:ext cx="79883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err="1"/>
              <a:t>순서없는</a:t>
            </a:r>
            <a:r>
              <a:rPr lang="ko-KR" altLang="en-US" sz="3200" dirty="0"/>
              <a:t> 목록 </a:t>
            </a:r>
            <a:r>
              <a:rPr lang="en-US" altLang="ko-KR" sz="3200" dirty="0"/>
              <a:t>- &lt;</a:t>
            </a:r>
            <a:r>
              <a:rPr lang="en-US" altLang="ko-KR" sz="3200" dirty="0" err="1"/>
              <a:t>ul</a:t>
            </a:r>
            <a:r>
              <a:rPr lang="en-US" altLang="ko-KR" sz="3200" dirty="0"/>
              <a:t>&gt; &lt;li&gt;</a:t>
            </a:r>
            <a:endParaRPr lang="ko-KR" altLang="en-US" sz="3200" dirty="0"/>
          </a:p>
        </p:txBody>
      </p:sp>
      <p:sp>
        <p:nvSpPr>
          <p:cNvPr id="5" name="직사각형 4"/>
          <p:cNvSpPr/>
          <p:nvPr/>
        </p:nvSpPr>
        <p:spPr>
          <a:xfrm>
            <a:off x="1174102" y="1685988"/>
            <a:ext cx="9843795" cy="4835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216000" rIns="216000" bIns="216000" rtlCol="0" anchor="t" anchorCtr="0"/>
          <a:lstStyle/>
          <a:p>
            <a:pPr>
              <a:lnSpc>
                <a:spcPct val="110000"/>
              </a:lnSpc>
            </a:pPr>
            <a:r>
              <a:rPr lang="en-US" altLang="ko-KR" dirty="0">
                <a:solidFill>
                  <a:schemeClr val="tx1"/>
                </a:solidFill>
              </a:rPr>
              <a:t>&lt;!DOCTYPE html&gt;</a:t>
            </a:r>
          </a:p>
          <a:p>
            <a:pPr>
              <a:lnSpc>
                <a:spcPct val="110000"/>
              </a:lnSpc>
            </a:pPr>
            <a:r>
              <a:rPr lang="en-US" altLang="ko-KR" dirty="0">
                <a:solidFill>
                  <a:schemeClr val="tx1"/>
                </a:solidFill>
              </a:rPr>
              <a:t>&lt;html&gt;</a:t>
            </a:r>
          </a:p>
          <a:p>
            <a:pPr>
              <a:lnSpc>
                <a:spcPct val="110000"/>
              </a:lnSpc>
            </a:pPr>
            <a:r>
              <a:rPr lang="en-US" altLang="ko-KR" dirty="0">
                <a:solidFill>
                  <a:schemeClr val="tx1"/>
                </a:solidFill>
              </a:rPr>
              <a:t>&lt;head&gt;</a:t>
            </a:r>
          </a:p>
          <a:p>
            <a:pPr>
              <a:lnSpc>
                <a:spcPct val="110000"/>
              </a:lnSpc>
            </a:pPr>
            <a:r>
              <a:rPr lang="en-US" altLang="ko-KR" dirty="0">
                <a:solidFill>
                  <a:schemeClr val="tx1"/>
                </a:solidFill>
              </a:rPr>
              <a:t>&lt;meta charset="utf-8"&gt;</a:t>
            </a:r>
          </a:p>
          <a:p>
            <a:pPr>
              <a:lnSpc>
                <a:spcPct val="110000"/>
              </a:lnSpc>
            </a:pPr>
            <a:r>
              <a:rPr lang="en-US" altLang="ko-KR" dirty="0">
                <a:solidFill>
                  <a:schemeClr val="tx1"/>
                </a:solidFill>
              </a:rPr>
              <a:t>&lt;/head&gt;</a:t>
            </a:r>
          </a:p>
          <a:p>
            <a:pPr>
              <a:lnSpc>
                <a:spcPct val="110000"/>
              </a:lnSpc>
            </a:pPr>
            <a:r>
              <a:rPr lang="en-US" altLang="ko-KR" dirty="0">
                <a:solidFill>
                  <a:schemeClr val="tx1"/>
                </a:solidFill>
              </a:rPr>
              <a:t>&lt;body&gt;</a:t>
            </a:r>
          </a:p>
          <a:p>
            <a:pPr>
              <a:lnSpc>
                <a:spcPct val="110000"/>
              </a:lnSpc>
            </a:pPr>
            <a:r>
              <a:rPr lang="en-US" altLang="ko-KR" dirty="0">
                <a:solidFill>
                  <a:schemeClr val="tx1"/>
                </a:solidFill>
              </a:rPr>
              <a:t>	&lt;h2&gt;</a:t>
            </a:r>
            <a:r>
              <a:rPr lang="ko-KR" altLang="en-US" dirty="0">
                <a:solidFill>
                  <a:schemeClr val="tx1"/>
                </a:solidFill>
              </a:rPr>
              <a:t>웹이란</a:t>
            </a:r>
            <a:r>
              <a:rPr lang="en-US" altLang="ko-KR" dirty="0">
                <a:solidFill>
                  <a:schemeClr val="tx1"/>
                </a:solidFill>
              </a:rPr>
              <a:t>?&lt;/h2&gt;</a:t>
            </a:r>
          </a:p>
          <a:p>
            <a:pPr>
              <a:lnSpc>
                <a:spcPct val="110000"/>
              </a:lnSpc>
            </a:pPr>
            <a:r>
              <a:rPr lang="en-US" altLang="ko-KR" dirty="0">
                <a:solidFill>
                  <a:schemeClr val="tx1"/>
                </a:solidFill>
              </a:rPr>
              <a:t>	&lt;</a:t>
            </a:r>
            <a:r>
              <a:rPr lang="en-US" altLang="ko-KR" dirty="0" err="1">
                <a:solidFill>
                  <a:schemeClr val="tx1"/>
                </a:solidFill>
              </a:rPr>
              <a:t>ul</a:t>
            </a:r>
            <a:r>
              <a:rPr lang="en-US" altLang="ko-KR" dirty="0">
                <a:solidFill>
                  <a:schemeClr val="tx1"/>
                </a:solidFill>
              </a:rPr>
              <a:t>&gt;</a:t>
            </a:r>
          </a:p>
          <a:p>
            <a:pPr>
              <a:lnSpc>
                <a:spcPct val="110000"/>
              </a:lnSpc>
            </a:pPr>
            <a:r>
              <a:rPr lang="en-US" altLang="ko-KR" dirty="0">
                <a:solidFill>
                  <a:schemeClr val="tx1"/>
                </a:solidFill>
              </a:rPr>
              <a:t>	&lt;li&gt;</a:t>
            </a:r>
            <a:r>
              <a:rPr lang="ko-KR" altLang="en-US" dirty="0">
                <a:solidFill>
                  <a:schemeClr val="tx1"/>
                </a:solidFill>
              </a:rPr>
              <a:t>웹은 거미줄을 의미하는데 </a:t>
            </a:r>
            <a:r>
              <a:rPr lang="en-US" altLang="ko-KR" dirty="0">
                <a:solidFill>
                  <a:schemeClr val="tx1"/>
                </a:solidFill>
              </a:rPr>
              <a:t>WWW(World Wide Web)</a:t>
            </a:r>
            <a:r>
              <a:rPr lang="ko-KR" altLang="en-US" dirty="0">
                <a:solidFill>
                  <a:schemeClr val="tx1"/>
                </a:solidFill>
              </a:rPr>
              <a:t>의 약어</a:t>
            </a:r>
            <a:r>
              <a:rPr lang="en-US" altLang="ko-KR" dirty="0">
                <a:solidFill>
                  <a:schemeClr val="tx1"/>
                </a:solidFill>
              </a:rPr>
              <a:t>&lt;/li&gt;</a:t>
            </a:r>
          </a:p>
          <a:p>
            <a:pPr>
              <a:lnSpc>
                <a:spcPct val="110000"/>
              </a:lnSpc>
            </a:pPr>
            <a:r>
              <a:rPr lang="en-US" altLang="ko-KR" dirty="0">
                <a:solidFill>
                  <a:schemeClr val="tx1"/>
                </a:solidFill>
              </a:rPr>
              <a:t>	&lt;li&gt;</a:t>
            </a:r>
            <a:r>
              <a:rPr lang="ko-KR" altLang="en-US" dirty="0">
                <a:solidFill>
                  <a:schemeClr val="tx1"/>
                </a:solidFill>
              </a:rPr>
              <a:t>인터넷과 웹 브라우저를 통하여 정보를 사용자에게 제공</a:t>
            </a:r>
            <a:r>
              <a:rPr lang="en-US" altLang="ko-KR" dirty="0">
                <a:solidFill>
                  <a:schemeClr val="tx1"/>
                </a:solidFill>
              </a:rPr>
              <a:t>&lt;/li&gt;</a:t>
            </a:r>
          </a:p>
          <a:p>
            <a:pPr>
              <a:lnSpc>
                <a:spcPct val="110000"/>
              </a:lnSpc>
            </a:pPr>
            <a:r>
              <a:rPr lang="en-US" altLang="ko-KR" dirty="0">
                <a:solidFill>
                  <a:schemeClr val="tx1"/>
                </a:solidFill>
              </a:rPr>
              <a:t>	&lt;li&gt;</a:t>
            </a:r>
            <a:r>
              <a:rPr lang="ko-KR" altLang="en-US" dirty="0">
                <a:solidFill>
                  <a:schemeClr val="tx1"/>
                </a:solidFill>
              </a:rPr>
              <a:t>웹 브라우저를 통하여 원격에 있는 사용자와 상호 간에 소통</a:t>
            </a:r>
            <a:r>
              <a:rPr lang="en-US" altLang="ko-KR" dirty="0">
                <a:solidFill>
                  <a:schemeClr val="tx1"/>
                </a:solidFill>
              </a:rPr>
              <a:t>&lt;/li&gt;</a:t>
            </a:r>
          </a:p>
          <a:p>
            <a:pPr>
              <a:lnSpc>
                <a:spcPct val="110000"/>
              </a:lnSpc>
            </a:pPr>
            <a:r>
              <a:rPr lang="en-US" altLang="ko-KR" dirty="0">
                <a:solidFill>
                  <a:schemeClr val="tx1"/>
                </a:solidFill>
              </a:rPr>
              <a:t>	&lt;li&gt;</a:t>
            </a:r>
            <a:r>
              <a:rPr lang="ko-KR" altLang="en-US" dirty="0">
                <a:solidFill>
                  <a:schemeClr val="tx1"/>
                </a:solidFill>
              </a:rPr>
              <a:t>웹 관련 직업 </a:t>
            </a:r>
            <a:r>
              <a:rPr lang="en-US" altLang="ko-KR" dirty="0">
                <a:solidFill>
                  <a:schemeClr val="tx1"/>
                </a:solidFill>
              </a:rPr>
              <a:t>: </a:t>
            </a:r>
            <a:r>
              <a:rPr lang="ko-KR" altLang="en-US" dirty="0">
                <a:solidFill>
                  <a:schemeClr val="tx1"/>
                </a:solidFill>
              </a:rPr>
              <a:t>웹 디자이너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웹 </a:t>
            </a:r>
            <a:r>
              <a:rPr lang="ko-KR" altLang="en-US" dirty="0" err="1">
                <a:solidFill>
                  <a:schemeClr val="tx1"/>
                </a:solidFill>
              </a:rPr>
              <a:t>퍼블리셔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웹 프로그래머</a:t>
            </a:r>
            <a:r>
              <a:rPr lang="en-US" altLang="ko-KR" dirty="0">
                <a:solidFill>
                  <a:schemeClr val="tx1"/>
                </a:solidFill>
              </a:rPr>
              <a:t>&lt;/li&gt;</a:t>
            </a:r>
          </a:p>
          <a:p>
            <a:pPr>
              <a:lnSpc>
                <a:spcPct val="110000"/>
              </a:lnSpc>
            </a:pPr>
            <a:r>
              <a:rPr lang="en-US" altLang="ko-KR" dirty="0">
                <a:solidFill>
                  <a:schemeClr val="tx1"/>
                </a:solidFill>
              </a:rPr>
              <a:t>	&lt;/</a:t>
            </a:r>
            <a:r>
              <a:rPr lang="en-US" altLang="ko-KR" dirty="0" err="1">
                <a:solidFill>
                  <a:schemeClr val="tx1"/>
                </a:solidFill>
              </a:rPr>
              <a:t>ul</a:t>
            </a:r>
            <a:r>
              <a:rPr lang="en-US" altLang="ko-KR" dirty="0">
                <a:solidFill>
                  <a:schemeClr val="tx1"/>
                </a:solidFill>
              </a:rPr>
              <a:t>&gt;</a:t>
            </a:r>
          </a:p>
          <a:p>
            <a:pPr>
              <a:lnSpc>
                <a:spcPct val="110000"/>
              </a:lnSpc>
            </a:pPr>
            <a:r>
              <a:rPr lang="en-US" altLang="ko-KR" dirty="0">
                <a:solidFill>
                  <a:schemeClr val="tx1"/>
                </a:solidFill>
              </a:rPr>
              <a:t>&lt;/body&gt;</a:t>
            </a:r>
          </a:p>
          <a:p>
            <a:pPr>
              <a:lnSpc>
                <a:spcPct val="110000"/>
              </a:lnSpc>
            </a:pPr>
            <a:r>
              <a:rPr lang="en-US" altLang="ko-KR" dirty="0">
                <a:solidFill>
                  <a:schemeClr val="tx1"/>
                </a:solidFill>
              </a:rPr>
              <a:t>&lt;/html&gt;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38335" y="1111022"/>
            <a:ext cx="2434273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2400" dirty="0"/>
              <a:t> ex2-12.html</a:t>
            </a:r>
          </a:p>
        </p:txBody>
      </p:sp>
    </p:spTree>
    <p:extLst>
      <p:ext uri="{BB962C8B-B14F-4D97-AF65-F5344CB8AC3E}">
        <p14:creationId xmlns:p14="http://schemas.microsoft.com/office/powerpoint/2010/main" val="361549286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/>
        </p:nvCxnSpPr>
        <p:spPr>
          <a:xfrm>
            <a:off x="0" y="972589"/>
            <a:ext cx="12192000" cy="0"/>
          </a:xfrm>
          <a:prstGeom prst="line">
            <a:avLst/>
          </a:prstGeom>
          <a:ln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10438015" y="914400"/>
            <a:ext cx="1753985" cy="74815"/>
          </a:xfrm>
          <a:prstGeom prst="rect">
            <a:avLst/>
          </a:prstGeom>
          <a:solidFill>
            <a:srgbClr val="FF0D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773083" y="266007"/>
            <a:ext cx="62248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ex2-12.html</a:t>
            </a:r>
            <a:r>
              <a:rPr lang="ko-KR" altLang="en-US" sz="3200" dirty="0"/>
              <a:t>의 실행 결과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6537" y="2390483"/>
            <a:ext cx="6638925" cy="256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28993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/>
        </p:nvCxnSpPr>
        <p:spPr>
          <a:xfrm>
            <a:off x="0" y="972589"/>
            <a:ext cx="12192000" cy="0"/>
          </a:xfrm>
          <a:prstGeom prst="line">
            <a:avLst/>
          </a:prstGeom>
          <a:ln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10438015" y="914400"/>
            <a:ext cx="1753985" cy="74815"/>
          </a:xfrm>
          <a:prstGeom prst="rect">
            <a:avLst/>
          </a:prstGeom>
          <a:solidFill>
            <a:srgbClr val="FF0D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773083" y="266007"/>
            <a:ext cx="79883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순서 목록 </a:t>
            </a:r>
            <a:r>
              <a:rPr lang="en-US" altLang="ko-KR" sz="3200" dirty="0"/>
              <a:t>- &lt;</a:t>
            </a:r>
            <a:r>
              <a:rPr lang="en-US" altLang="ko-KR" sz="3200" dirty="0" err="1"/>
              <a:t>ol</a:t>
            </a:r>
            <a:r>
              <a:rPr lang="en-US" altLang="ko-KR" sz="3200" dirty="0"/>
              <a:t>&gt; &lt;li&gt;</a:t>
            </a:r>
            <a:endParaRPr lang="ko-KR" altLang="en-US" sz="3200" dirty="0"/>
          </a:p>
        </p:txBody>
      </p:sp>
      <p:sp>
        <p:nvSpPr>
          <p:cNvPr id="5" name="직사각형 4"/>
          <p:cNvSpPr/>
          <p:nvPr/>
        </p:nvSpPr>
        <p:spPr>
          <a:xfrm>
            <a:off x="1174102" y="1685988"/>
            <a:ext cx="9843795" cy="4835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216000" rIns="216000" bIns="216000" rtlCol="0" anchor="t" anchorCtr="0"/>
          <a:lstStyle/>
          <a:p>
            <a:pPr>
              <a:lnSpc>
                <a:spcPct val="110000"/>
              </a:lnSpc>
            </a:pPr>
            <a:r>
              <a:rPr lang="en-US" altLang="ko-KR" dirty="0">
                <a:solidFill>
                  <a:schemeClr val="tx1"/>
                </a:solidFill>
              </a:rPr>
              <a:t>&lt;!DOCTYPE html&gt;</a:t>
            </a:r>
          </a:p>
          <a:p>
            <a:pPr>
              <a:lnSpc>
                <a:spcPct val="110000"/>
              </a:lnSpc>
            </a:pPr>
            <a:r>
              <a:rPr lang="en-US" altLang="ko-KR" dirty="0">
                <a:solidFill>
                  <a:schemeClr val="tx1"/>
                </a:solidFill>
              </a:rPr>
              <a:t>&lt;html&gt;</a:t>
            </a:r>
          </a:p>
          <a:p>
            <a:pPr>
              <a:lnSpc>
                <a:spcPct val="110000"/>
              </a:lnSpc>
            </a:pPr>
            <a:r>
              <a:rPr lang="en-US" altLang="ko-KR" dirty="0">
                <a:solidFill>
                  <a:schemeClr val="tx1"/>
                </a:solidFill>
              </a:rPr>
              <a:t>&lt;head&gt;</a:t>
            </a:r>
          </a:p>
          <a:p>
            <a:pPr>
              <a:lnSpc>
                <a:spcPct val="110000"/>
              </a:lnSpc>
            </a:pPr>
            <a:r>
              <a:rPr lang="en-US" altLang="ko-KR" dirty="0">
                <a:solidFill>
                  <a:schemeClr val="tx1"/>
                </a:solidFill>
              </a:rPr>
              <a:t>&lt;meta charset="utf-8"&gt;</a:t>
            </a:r>
          </a:p>
          <a:p>
            <a:pPr>
              <a:lnSpc>
                <a:spcPct val="110000"/>
              </a:lnSpc>
            </a:pPr>
            <a:r>
              <a:rPr lang="en-US" altLang="ko-KR" dirty="0">
                <a:solidFill>
                  <a:schemeClr val="tx1"/>
                </a:solidFill>
              </a:rPr>
              <a:t>&lt;/head&gt;</a:t>
            </a:r>
          </a:p>
          <a:p>
            <a:pPr>
              <a:lnSpc>
                <a:spcPct val="110000"/>
              </a:lnSpc>
            </a:pPr>
            <a:r>
              <a:rPr lang="en-US" altLang="ko-KR" dirty="0">
                <a:solidFill>
                  <a:schemeClr val="tx1"/>
                </a:solidFill>
              </a:rPr>
              <a:t>&lt;body&gt;</a:t>
            </a:r>
          </a:p>
          <a:p>
            <a:pPr>
              <a:lnSpc>
                <a:spcPct val="110000"/>
              </a:lnSpc>
            </a:pPr>
            <a:r>
              <a:rPr lang="en-US" altLang="ko-KR" dirty="0">
                <a:solidFill>
                  <a:schemeClr val="tx1"/>
                </a:solidFill>
              </a:rPr>
              <a:t>	&lt;h2&gt;</a:t>
            </a:r>
            <a:r>
              <a:rPr lang="ko-KR" altLang="en-US" dirty="0">
                <a:solidFill>
                  <a:schemeClr val="tx1"/>
                </a:solidFill>
              </a:rPr>
              <a:t>라면 맛있게 끓이는 법</a:t>
            </a:r>
            <a:r>
              <a:rPr lang="en-US" altLang="ko-KR" dirty="0">
                <a:solidFill>
                  <a:schemeClr val="tx1"/>
                </a:solidFill>
              </a:rPr>
              <a:t>&lt;/h2&gt;</a:t>
            </a:r>
          </a:p>
          <a:p>
            <a:pPr>
              <a:lnSpc>
                <a:spcPct val="110000"/>
              </a:lnSpc>
            </a:pPr>
            <a:r>
              <a:rPr lang="en-US" altLang="ko-KR" dirty="0">
                <a:solidFill>
                  <a:schemeClr val="tx1"/>
                </a:solidFill>
              </a:rPr>
              <a:t>	&lt;</a:t>
            </a:r>
            <a:r>
              <a:rPr lang="en-US" altLang="ko-KR" dirty="0" err="1">
                <a:solidFill>
                  <a:schemeClr val="tx1"/>
                </a:solidFill>
              </a:rPr>
              <a:t>ol</a:t>
            </a:r>
            <a:r>
              <a:rPr lang="en-US" altLang="ko-KR" dirty="0">
                <a:solidFill>
                  <a:schemeClr val="tx1"/>
                </a:solidFill>
              </a:rPr>
              <a:t>&gt;</a:t>
            </a:r>
          </a:p>
          <a:p>
            <a:pPr>
              <a:lnSpc>
                <a:spcPct val="110000"/>
              </a:lnSpc>
            </a:pPr>
            <a:r>
              <a:rPr lang="en-US" altLang="ko-KR" dirty="0">
                <a:solidFill>
                  <a:schemeClr val="tx1"/>
                </a:solidFill>
              </a:rPr>
              <a:t>	&lt;li&gt;</a:t>
            </a:r>
            <a:r>
              <a:rPr lang="ko-KR" altLang="en-US" dirty="0">
                <a:solidFill>
                  <a:schemeClr val="tx1"/>
                </a:solidFill>
              </a:rPr>
              <a:t>종이컵 </a:t>
            </a:r>
            <a:r>
              <a:rPr lang="en-US" altLang="ko-KR" dirty="0">
                <a:solidFill>
                  <a:schemeClr val="tx1"/>
                </a:solidFill>
              </a:rPr>
              <a:t>3</a:t>
            </a:r>
            <a:r>
              <a:rPr lang="ko-KR" altLang="en-US" dirty="0">
                <a:solidFill>
                  <a:schemeClr val="tx1"/>
                </a:solidFill>
              </a:rPr>
              <a:t>컵 분량의 물을 넣어 준다</a:t>
            </a:r>
            <a:r>
              <a:rPr lang="en-US" altLang="ko-KR" dirty="0">
                <a:solidFill>
                  <a:schemeClr val="tx1"/>
                </a:solidFill>
              </a:rPr>
              <a:t>.&lt;/li&gt;</a:t>
            </a:r>
          </a:p>
          <a:p>
            <a:pPr>
              <a:lnSpc>
                <a:spcPct val="110000"/>
              </a:lnSpc>
            </a:pPr>
            <a:r>
              <a:rPr lang="en-US" altLang="ko-KR" dirty="0">
                <a:solidFill>
                  <a:schemeClr val="tx1"/>
                </a:solidFill>
              </a:rPr>
              <a:t>	&lt;li&gt;</a:t>
            </a:r>
            <a:r>
              <a:rPr lang="ko-KR" altLang="en-US" dirty="0">
                <a:solidFill>
                  <a:schemeClr val="tx1"/>
                </a:solidFill>
              </a:rPr>
              <a:t>수프를 면보다 먼저 넣고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물이 끓으면 면을 넣는다</a:t>
            </a:r>
            <a:r>
              <a:rPr lang="en-US" altLang="ko-KR" dirty="0">
                <a:solidFill>
                  <a:schemeClr val="tx1"/>
                </a:solidFill>
              </a:rPr>
              <a:t>. &lt;/li&gt;</a:t>
            </a:r>
          </a:p>
          <a:p>
            <a:pPr>
              <a:lnSpc>
                <a:spcPct val="110000"/>
              </a:lnSpc>
            </a:pPr>
            <a:r>
              <a:rPr lang="en-US" altLang="ko-KR" dirty="0">
                <a:solidFill>
                  <a:schemeClr val="tx1"/>
                </a:solidFill>
              </a:rPr>
              <a:t>	&lt;li&gt;</a:t>
            </a:r>
            <a:r>
              <a:rPr lang="ko-KR" altLang="en-US" dirty="0">
                <a:solidFill>
                  <a:schemeClr val="tx1"/>
                </a:solidFill>
              </a:rPr>
              <a:t>면을 젓가락으로 들어 올려주면서 끓인다</a:t>
            </a:r>
            <a:r>
              <a:rPr lang="en-US" altLang="ko-KR" dirty="0">
                <a:solidFill>
                  <a:schemeClr val="tx1"/>
                </a:solidFill>
              </a:rPr>
              <a:t>.&lt;/li&gt;</a:t>
            </a:r>
          </a:p>
          <a:p>
            <a:pPr>
              <a:lnSpc>
                <a:spcPct val="110000"/>
              </a:lnSpc>
            </a:pPr>
            <a:r>
              <a:rPr lang="en-US" altLang="ko-KR" dirty="0">
                <a:solidFill>
                  <a:schemeClr val="tx1"/>
                </a:solidFill>
              </a:rPr>
              <a:t>	&lt;li&gt;</a:t>
            </a:r>
            <a:r>
              <a:rPr lang="ko-KR" altLang="en-US" dirty="0">
                <a:solidFill>
                  <a:schemeClr val="tx1"/>
                </a:solidFill>
              </a:rPr>
              <a:t>처음부터 끝까지 센 불을 유지해야 한다</a:t>
            </a:r>
            <a:r>
              <a:rPr lang="en-US" altLang="ko-KR" dirty="0">
                <a:solidFill>
                  <a:schemeClr val="tx1"/>
                </a:solidFill>
              </a:rPr>
              <a:t>.&lt;/li&gt;</a:t>
            </a:r>
          </a:p>
          <a:p>
            <a:pPr>
              <a:lnSpc>
                <a:spcPct val="110000"/>
              </a:lnSpc>
            </a:pPr>
            <a:r>
              <a:rPr lang="en-US" altLang="ko-KR" dirty="0">
                <a:solidFill>
                  <a:schemeClr val="tx1"/>
                </a:solidFill>
              </a:rPr>
              <a:t>	&lt;/</a:t>
            </a:r>
            <a:r>
              <a:rPr lang="en-US" altLang="ko-KR" dirty="0" err="1">
                <a:solidFill>
                  <a:schemeClr val="tx1"/>
                </a:solidFill>
              </a:rPr>
              <a:t>ol</a:t>
            </a:r>
            <a:r>
              <a:rPr lang="en-US" altLang="ko-KR" dirty="0">
                <a:solidFill>
                  <a:schemeClr val="tx1"/>
                </a:solidFill>
              </a:rPr>
              <a:t>&gt;</a:t>
            </a:r>
          </a:p>
          <a:p>
            <a:pPr>
              <a:lnSpc>
                <a:spcPct val="110000"/>
              </a:lnSpc>
            </a:pPr>
            <a:r>
              <a:rPr lang="en-US" altLang="ko-KR" dirty="0">
                <a:solidFill>
                  <a:schemeClr val="tx1"/>
                </a:solidFill>
              </a:rPr>
              <a:t>&lt;/body&gt;</a:t>
            </a:r>
          </a:p>
          <a:p>
            <a:pPr>
              <a:lnSpc>
                <a:spcPct val="110000"/>
              </a:lnSpc>
            </a:pPr>
            <a:r>
              <a:rPr lang="en-US" altLang="ko-KR" dirty="0">
                <a:solidFill>
                  <a:schemeClr val="tx1"/>
                </a:solidFill>
              </a:rPr>
              <a:t>&lt;/html&gt;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38335" y="1111022"/>
            <a:ext cx="2434273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2400" dirty="0"/>
              <a:t> ex2-13.html</a:t>
            </a:r>
          </a:p>
        </p:txBody>
      </p:sp>
    </p:spTree>
    <p:extLst>
      <p:ext uri="{BB962C8B-B14F-4D97-AF65-F5344CB8AC3E}">
        <p14:creationId xmlns:p14="http://schemas.microsoft.com/office/powerpoint/2010/main" val="299832548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/>
        </p:nvCxnSpPr>
        <p:spPr>
          <a:xfrm>
            <a:off x="0" y="972589"/>
            <a:ext cx="12192000" cy="0"/>
          </a:xfrm>
          <a:prstGeom prst="line">
            <a:avLst/>
          </a:prstGeom>
          <a:ln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10438015" y="914400"/>
            <a:ext cx="1753985" cy="74815"/>
          </a:xfrm>
          <a:prstGeom prst="rect">
            <a:avLst/>
          </a:prstGeom>
          <a:solidFill>
            <a:srgbClr val="FF0D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773083" y="266007"/>
            <a:ext cx="62248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ex2-13.html</a:t>
            </a:r>
            <a:r>
              <a:rPr lang="ko-KR" altLang="en-US" sz="3200" dirty="0"/>
              <a:t>의 실행 결과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6537" y="2362491"/>
            <a:ext cx="6638925" cy="256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39454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/>
        </p:nvCxnSpPr>
        <p:spPr>
          <a:xfrm>
            <a:off x="0" y="972589"/>
            <a:ext cx="12192000" cy="0"/>
          </a:xfrm>
          <a:prstGeom prst="line">
            <a:avLst/>
          </a:prstGeom>
          <a:ln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10438015" y="914400"/>
            <a:ext cx="1753985" cy="74815"/>
          </a:xfrm>
          <a:prstGeom prst="rect">
            <a:avLst/>
          </a:prstGeom>
          <a:solidFill>
            <a:srgbClr val="FF0D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773083" y="266007"/>
            <a:ext cx="79883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링크 걸기 </a:t>
            </a:r>
            <a:r>
              <a:rPr lang="en-US" altLang="ko-KR" sz="3200" dirty="0"/>
              <a:t>- &lt;a&gt;</a:t>
            </a:r>
            <a:endParaRPr lang="ko-KR" altLang="en-US" sz="3200" dirty="0"/>
          </a:p>
        </p:txBody>
      </p:sp>
      <p:sp>
        <p:nvSpPr>
          <p:cNvPr id="5" name="직사각형 4"/>
          <p:cNvSpPr/>
          <p:nvPr/>
        </p:nvSpPr>
        <p:spPr>
          <a:xfrm>
            <a:off x="1174102" y="1685988"/>
            <a:ext cx="9843795" cy="4835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216000" rIns="216000" bIns="216000" rtlCol="0" anchor="t" anchorCtr="0"/>
          <a:lstStyle/>
          <a:p>
            <a:pPr>
              <a:lnSpc>
                <a:spcPct val="110000"/>
              </a:lnSpc>
            </a:pPr>
            <a:r>
              <a:rPr lang="en-US" altLang="ko-KR" dirty="0">
                <a:solidFill>
                  <a:schemeClr val="tx1"/>
                </a:solidFill>
              </a:rPr>
              <a:t>&lt;!DOCTYPE html&gt;</a:t>
            </a:r>
          </a:p>
          <a:p>
            <a:pPr>
              <a:lnSpc>
                <a:spcPct val="110000"/>
              </a:lnSpc>
            </a:pPr>
            <a:r>
              <a:rPr lang="en-US" altLang="ko-KR" dirty="0">
                <a:solidFill>
                  <a:schemeClr val="tx1"/>
                </a:solidFill>
              </a:rPr>
              <a:t>&lt;html&gt;</a:t>
            </a:r>
          </a:p>
          <a:p>
            <a:pPr>
              <a:lnSpc>
                <a:spcPct val="110000"/>
              </a:lnSpc>
            </a:pPr>
            <a:r>
              <a:rPr lang="en-US" altLang="ko-KR" dirty="0">
                <a:solidFill>
                  <a:schemeClr val="tx1"/>
                </a:solidFill>
              </a:rPr>
              <a:t>&lt;head&gt;</a:t>
            </a:r>
          </a:p>
          <a:p>
            <a:pPr>
              <a:lnSpc>
                <a:spcPct val="110000"/>
              </a:lnSpc>
            </a:pPr>
            <a:r>
              <a:rPr lang="en-US" altLang="ko-KR" dirty="0">
                <a:solidFill>
                  <a:schemeClr val="tx1"/>
                </a:solidFill>
              </a:rPr>
              <a:t>&lt;meta charset="utf-8"&gt;</a:t>
            </a:r>
          </a:p>
          <a:p>
            <a:pPr>
              <a:lnSpc>
                <a:spcPct val="110000"/>
              </a:lnSpc>
            </a:pPr>
            <a:r>
              <a:rPr lang="en-US" altLang="ko-KR" dirty="0">
                <a:solidFill>
                  <a:schemeClr val="tx1"/>
                </a:solidFill>
              </a:rPr>
              <a:t>&lt;title&gt;</a:t>
            </a:r>
            <a:r>
              <a:rPr lang="ko-KR" altLang="en-US" dirty="0">
                <a:solidFill>
                  <a:schemeClr val="tx1"/>
                </a:solidFill>
              </a:rPr>
              <a:t>하이퍼링크</a:t>
            </a:r>
            <a:r>
              <a:rPr lang="en-US" altLang="ko-KR" dirty="0">
                <a:solidFill>
                  <a:schemeClr val="tx1"/>
                </a:solidFill>
              </a:rPr>
              <a:t>&lt;/title&gt;</a:t>
            </a:r>
          </a:p>
          <a:p>
            <a:pPr>
              <a:lnSpc>
                <a:spcPct val="110000"/>
              </a:lnSpc>
            </a:pPr>
            <a:r>
              <a:rPr lang="en-US" altLang="ko-KR" dirty="0">
                <a:solidFill>
                  <a:schemeClr val="tx1"/>
                </a:solidFill>
              </a:rPr>
              <a:t>&lt;/head&gt;</a:t>
            </a:r>
          </a:p>
          <a:p>
            <a:pPr>
              <a:lnSpc>
                <a:spcPct val="110000"/>
              </a:lnSpc>
            </a:pPr>
            <a:r>
              <a:rPr lang="en-US" altLang="ko-KR" dirty="0">
                <a:solidFill>
                  <a:schemeClr val="tx1"/>
                </a:solidFill>
              </a:rPr>
              <a:t>&lt;body&gt;</a:t>
            </a:r>
          </a:p>
          <a:p>
            <a:pPr>
              <a:lnSpc>
                <a:spcPct val="110000"/>
              </a:lnSpc>
            </a:pPr>
            <a:r>
              <a:rPr lang="en-US" altLang="ko-KR" dirty="0">
                <a:solidFill>
                  <a:schemeClr val="tx1"/>
                </a:solidFill>
              </a:rPr>
              <a:t>	&lt;h3&gt;</a:t>
            </a:r>
            <a:r>
              <a:rPr lang="ko-KR" altLang="en-US" dirty="0">
                <a:solidFill>
                  <a:schemeClr val="tx1"/>
                </a:solidFill>
              </a:rPr>
              <a:t>텍스트에 </a:t>
            </a:r>
            <a:r>
              <a:rPr lang="ko-KR" altLang="en-US" dirty="0" err="1">
                <a:solidFill>
                  <a:schemeClr val="tx1"/>
                </a:solidFill>
              </a:rPr>
              <a:t>링크걸기</a:t>
            </a:r>
            <a:r>
              <a:rPr lang="en-US" altLang="ko-KR" dirty="0">
                <a:solidFill>
                  <a:schemeClr val="tx1"/>
                </a:solidFill>
              </a:rPr>
              <a:t>&lt;/h3&gt;</a:t>
            </a:r>
          </a:p>
          <a:p>
            <a:pPr>
              <a:lnSpc>
                <a:spcPct val="110000"/>
              </a:lnSpc>
            </a:pPr>
            <a:r>
              <a:rPr lang="en-US" altLang="ko-KR" dirty="0">
                <a:solidFill>
                  <a:schemeClr val="tx1"/>
                </a:solidFill>
              </a:rPr>
              <a:t>	&lt;</a:t>
            </a:r>
            <a:r>
              <a:rPr lang="en-US" altLang="ko-KR" dirty="0" err="1">
                <a:solidFill>
                  <a:schemeClr val="tx1"/>
                </a:solidFill>
              </a:rPr>
              <a:t>ul</a:t>
            </a:r>
            <a:r>
              <a:rPr lang="en-US" altLang="ko-KR" dirty="0">
                <a:solidFill>
                  <a:schemeClr val="tx1"/>
                </a:solidFill>
              </a:rPr>
              <a:t>&gt;</a:t>
            </a:r>
          </a:p>
          <a:p>
            <a:pPr>
              <a:lnSpc>
                <a:spcPct val="110000"/>
              </a:lnSpc>
            </a:pPr>
            <a:r>
              <a:rPr lang="en-US" altLang="ko-KR" dirty="0">
                <a:solidFill>
                  <a:schemeClr val="tx1"/>
                </a:solidFill>
              </a:rPr>
              <a:t>	&lt;li&gt;&lt;a </a:t>
            </a:r>
            <a:r>
              <a:rPr lang="en-US" altLang="ko-KR" dirty="0" err="1">
                <a:solidFill>
                  <a:schemeClr val="tx1"/>
                </a:solidFill>
              </a:rPr>
              <a:t>href</a:t>
            </a:r>
            <a:r>
              <a:rPr lang="en-US" altLang="ko-KR" dirty="0">
                <a:solidFill>
                  <a:schemeClr val="tx1"/>
                </a:solidFill>
              </a:rPr>
              <a:t>="page1.html"&gt;</a:t>
            </a:r>
            <a:r>
              <a:rPr lang="ko-KR" altLang="en-US" dirty="0">
                <a:solidFill>
                  <a:schemeClr val="tx1"/>
                </a:solidFill>
              </a:rPr>
              <a:t>인터넷이란</a:t>
            </a:r>
            <a:r>
              <a:rPr lang="en-US" altLang="ko-KR" dirty="0">
                <a:solidFill>
                  <a:schemeClr val="tx1"/>
                </a:solidFill>
              </a:rPr>
              <a:t>?&lt;/a&gt;&lt;/li&gt; </a:t>
            </a:r>
          </a:p>
          <a:p>
            <a:pPr>
              <a:lnSpc>
                <a:spcPct val="110000"/>
              </a:lnSpc>
            </a:pPr>
            <a:r>
              <a:rPr lang="en-US" altLang="ko-KR" dirty="0">
                <a:solidFill>
                  <a:schemeClr val="tx1"/>
                </a:solidFill>
              </a:rPr>
              <a:t>	&lt;li&gt;&lt;a </a:t>
            </a:r>
            <a:r>
              <a:rPr lang="en-US" altLang="ko-KR" dirty="0" err="1">
                <a:solidFill>
                  <a:schemeClr val="tx1"/>
                </a:solidFill>
              </a:rPr>
              <a:t>href</a:t>
            </a:r>
            <a:r>
              <a:rPr lang="en-US" altLang="ko-KR" dirty="0">
                <a:solidFill>
                  <a:schemeClr val="tx1"/>
                </a:solidFill>
              </a:rPr>
              <a:t>="page2.html"&gt;</a:t>
            </a:r>
            <a:r>
              <a:rPr lang="ko-KR" altLang="en-US" dirty="0">
                <a:solidFill>
                  <a:schemeClr val="tx1"/>
                </a:solidFill>
              </a:rPr>
              <a:t>웹이란</a:t>
            </a:r>
            <a:r>
              <a:rPr lang="en-US" altLang="ko-KR" dirty="0">
                <a:solidFill>
                  <a:schemeClr val="tx1"/>
                </a:solidFill>
              </a:rPr>
              <a:t>?&lt;/a&gt;&lt;/li&gt; </a:t>
            </a:r>
          </a:p>
          <a:p>
            <a:pPr>
              <a:lnSpc>
                <a:spcPct val="110000"/>
              </a:lnSpc>
            </a:pPr>
            <a:r>
              <a:rPr lang="en-US" altLang="ko-KR" dirty="0">
                <a:solidFill>
                  <a:schemeClr val="tx1"/>
                </a:solidFill>
              </a:rPr>
              <a:t>	&lt;li&gt;&lt;a </a:t>
            </a:r>
            <a:r>
              <a:rPr lang="en-US" altLang="ko-KR" dirty="0" err="1">
                <a:solidFill>
                  <a:schemeClr val="tx1"/>
                </a:solidFill>
              </a:rPr>
              <a:t>href</a:t>
            </a:r>
            <a:r>
              <a:rPr lang="en-US" altLang="ko-KR" dirty="0">
                <a:solidFill>
                  <a:schemeClr val="tx1"/>
                </a:solidFill>
              </a:rPr>
              <a:t>="page3.html" target="_blank"&gt;HTML</a:t>
            </a:r>
            <a:r>
              <a:rPr lang="ko-KR" altLang="en-US" dirty="0">
                <a:solidFill>
                  <a:schemeClr val="tx1"/>
                </a:solidFill>
              </a:rPr>
              <a:t>이란</a:t>
            </a:r>
            <a:r>
              <a:rPr lang="en-US" altLang="ko-KR" dirty="0">
                <a:solidFill>
                  <a:schemeClr val="tx1"/>
                </a:solidFill>
              </a:rPr>
              <a:t>?&lt;/a&gt;&lt;/li&gt;</a:t>
            </a:r>
          </a:p>
          <a:p>
            <a:pPr>
              <a:lnSpc>
                <a:spcPct val="110000"/>
              </a:lnSpc>
            </a:pPr>
            <a:r>
              <a:rPr lang="en-US" altLang="ko-KR" dirty="0">
                <a:solidFill>
                  <a:schemeClr val="tx1"/>
                </a:solidFill>
              </a:rPr>
              <a:t>	&lt;li&gt;&lt;a </a:t>
            </a:r>
            <a:r>
              <a:rPr lang="en-US" altLang="ko-KR" dirty="0" err="1">
                <a:solidFill>
                  <a:schemeClr val="tx1"/>
                </a:solidFill>
              </a:rPr>
              <a:t>href</a:t>
            </a:r>
            <a:r>
              <a:rPr lang="en-US" altLang="ko-KR" dirty="0">
                <a:solidFill>
                  <a:schemeClr val="tx1"/>
                </a:solidFill>
              </a:rPr>
              <a:t>="http://infonbook.com"&gt;</a:t>
            </a:r>
            <a:r>
              <a:rPr lang="ko-KR" altLang="en-US" dirty="0" err="1">
                <a:solidFill>
                  <a:schemeClr val="tx1"/>
                </a:solidFill>
              </a:rPr>
              <a:t>인포앤북</a:t>
            </a:r>
            <a:r>
              <a:rPr lang="ko-KR" altLang="en-US" dirty="0">
                <a:solidFill>
                  <a:schemeClr val="tx1"/>
                </a:solidFill>
              </a:rPr>
              <a:t> 출판사</a:t>
            </a:r>
            <a:r>
              <a:rPr lang="en-US" altLang="ko-KR" dirty="0">
                <a:solidFill>
                  <a:schemeClr val="tx1"/>
                </a:solidFill>
              </a:rPr>
              <a:t>&lt;/a&gt;&lt;/li&gt; </a:t>
            </a:r>
          </a:p>
          <a:p>
            <a:pPr>
              <a:lnSpc>
                <a:spcPct val="110000"/>
              </a:lnSpc>
            </a:pPr>
            <a:r>
              <a:rPr lang="en-US" altLang="ko-KR" dirty="0">
                <a:solidFill>
                  <a:schemeClr val="tx1"/>
                </a:solidFill>
              </a:rPr>
              <a:t>	&lt;/</a:t>
            </a:r>
            <a:r>
              <a:rPr lang="en-US" altLang="ko-KR" dirty="0" err="1">
                <a:solidFill>
                  <a:schemeClr val="tx1"/>
                </a:solidFill>
              </a:rPr>
              <a:t>ul</a:t>
            </a:r>
            <a:r>
              <a:rPr lang="en-US" altLang="ko-KR" dirty="0">
                <a:solidFill>
                  <a:schemeClr val="tx1"/>
                </a:solidFill>
              </a:rPr>
              <a:t>&gt;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138335" y="1111022"/>
            <a:ext cx="2434273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2400" dirty="0"/>
              <a:t> index.html</a:t>
            </a:r>
          </a:p>
        </p:txBody>
      </p:sp>
    </p:spTree>
    <p:extLst>
      <p:ext uri="{BB962C8B-B14F-4D97-AF65-F5344CB8AC3E}">
        <p14:creationId xmlns:p14="http://schemas.microsoft.com/office/powerpoint/2010/main" val="204567882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/>
        </p:nvCxnSpPr>
        <p:spPr>
          <a:xfrm>
            <a:off x="0" y="972589"/>
            <a:ext cx="12192000" cy="0"/>
          </a:xfrm>
          <a:prstGeom prst="line">
            <a:avLst/>
          </a:prstGeom>
          <a:ln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10438015" y="914400"/>
            <a:ext cx="1753985" cy="74815"/>
          </a:xfrm>
          <a:prstGeom prst="rect">
            <a:avLst/>
          </a:prstGeom>
          <a:solidFill>
            <a:srgbClr val="FF0D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174102" y="1555359"/>
            <a:ext cx="9843795" cy="4835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216000" rIns="216000" bIns="216000" rtlCol="0" anchor="t" anchorCtr="0"/>
          <a:lstStyle/>
          <a:p>
            <a:pPr>
              <a:lnSpc>
                <a:spcPct val="110000"/>
              </a:lnSpc>
            </a:pPr>
            <a:endParaRPr lang="en-US" altLang="ko-KR" dirty="0">
              <a:solidFill>
                <a:schemeClr val="tx1"/>
              </a:solidFill>
            </a:endParaRPr>
          </a:p>
          <a:p>
            <a:pPr>
              <a:lnSpc>
                <a:spcPct val="110000"/>
              </a:lnSpc>
            </a:pPr>
            <a:r>
              <a:rPr lang="en-US" altLang="ko-KR" dirty="0">
                <a:solidFill>
                  <a:schemeClr val="tx1"/>
                </a:solidFill>
              </a:rPr>
              <a:t>	&lt;h3&gt;</a:t>
            </a:r>
            <a:r>
              <a:rPr lang="ko-KR" altLang="en-US" dirty="0">
                <a:solidFill>
                  <a:schemeClr val="tx1"/>
                </a:solidFill>
              </a:rPr>
              <a:t>이미지에 </a:t>
            </a:r>
            <a:r>
              <a:rPr lang="ko-KR" altLang="en-US" dirty="0" err="1">
                <a:solidFill>
                  <a:schemeClr val="tx1"/>
                </a:solidFill>
              </a:rPr>
              <a:t>링크걸기</a:t>
            </a:r>
            <a:r>
              <a:rPr lang="en-US" altLang="ko-KR" dirty="0">
                <a:solidFill>
                  <a:schemeClr val="tx1"/>
                </a:solidFill>
              </a:rPr>
              <a:t>&lt;/h3&gt;</a:t>
            </a:r>
          </a:p>
          <a:p>
            <a:pPr>
              <a:lnSpc>
                <a:spcPct val="110000"/>
              </a:lnSpc>
            </a:pPr>
            <a:r>
              <a:rPr lang="en-US" altLang="ko-KR" dirty="0">
                <a:solidFill>
                  <a:schemeClr val="tx1"/>
                </a:solidFill>
              </a:rPr>
              <a:t>	&lt;</a:t>
            </a:r>
            <a:r>
              <a:rPr lang="en-US" altLang="ko-KR" dirty="0" err="1">
                <a:solidFill>
                  <a:schemeClr val="tx1"/>
                </a:solidFill>
              </a:rPr>
              <a:t>ul</a:t>
            </a:r>
            <a:r>
              <a:rPr lang="en-US" altLang="ko-KR" dirty="0">
                <a:solidFill>
                  <a:schemeClr val="tx1"/>
                </a:solidFill>
              </a:rPr>
              <a:t>&gt;</a:t>
            </a:r>
          </a:p>
          <a:p>
            <a:pPr>
              <a:lnSpc>
                <a:spcPct val="110000"/>
              </a:lnSpc>
            </a:pPr>
            <a:r>
              <a:rPr lang="en-US" altLang="ko-KR" dirty="0">
                <a:solidFill>
                  <a:schemeClr val="tx1"/>
                </a:solidFill>
              </a:rPr>
              <a:t>	&lt;li&gt;&lt;a </a:t>
            </a:r>
            <a:r>
              <a:rPr lang="en-US" altLang="ko-KR" dirty="0" err="1">
                <a:solidFill>
                  <a:schemeClr val="tx1"/>
                </a:solidFill>
              </a:rPr>
              <a:t>href</a:t>
            </a:r>
            <a:r>
              <a:rPr lang="en-US" altLang="ko-KR" dirty="0">
                <a:solidFill>
                  <a:schemeClr val="tx1"/>
                </a:solidFill>
              </a:rPr>
              <a:t>="page4.html"&gt;&lt;</a:t>
            </a:r>
            <a:r>
              <a:rPr lang="en-US" altLang="ko-KR" dirty="0" err="1">
                <a:solidFill>
                  <a:schemeClr val="tx1"/>
                </a:solidFill>
              </a:rPr>
              <a:t>img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src</a:t>
            </a:r>
            <a:r>
              <a:rPr lang="en-US" altLang="ko-KR" dirty="0">
                <a:solidFill>
                  <a:schemeClr val="tx1"/>
                </a:solidFill>
              </a:rPr>
              <a:t>="./</a:t>
            </a:r>
            <a:r>
              <a:rPr lang="en-US" altLang="ko-KR" dirty="0" err="1">
                <a:solidFill>
                  <a:schemeClr val="tx1"/>
                </a:solidFill>
              </a:rPr>
              <a:t>img</a:t>
            </a:r>
            <a:r>
              <a:rPr lang="en-US" altLang="ko-KR" dirty="0">
                <a:solidFill>
                  <a:schemeClr val="tx1"/>
                </a:solidFill>
              </a:rPr>
              <a:t>/css.png"&gt;&lt;/a&gt;&lt;/li&gt;</a:t>
            </a:r>
          </a:p>
          <a:p>
            <a:pPr>
              <a:lnSpc>
                <a:spcPct val="110000"/>
              </a:lnSpc>
            </a:pPr>
            <a:r>
              <a:rPr lang="en-US" altLang="ko-KR" dirty="0">
                <a:solidFill>
                  <a:schemeClr val="tx1"/>
                </a:solidFill>
              </a:rPr>
              <a:t>	&lt;li&gt;&lt;a </a:t>
            </a:r>
            <a:r>
              <a:rPr lang="en-US" altLang="ko-KR" dirty="0" err="1">
                <a:solidFill>
                  <a:schemeClr val="tx1"/>
                </a:solidFill>
              </a:rPr>
              <a:t>href</a:t>
            </a:r>
            <a:r>
              <a:rPr lang="en-US" altLang="ko-KR" dirty="0">
                <a:solidFill>
                  <a:schemeClr val="tx1"/>
                </a:solidFill>
              </a:rPr>
              <a:t>="http://infonbook.com"&gt;&lt;</a:t>
            </a:r>
            <a:r>
              <a:rPr lang="en-US" altLang="ko-KR" dirty="0" err="1">
                <a:solidFill>
                  <a:schemeClr val="tx1"/>
                </a:solidFill>
              </a:rPr>
              <a:t>img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src</a:t>
            </a:r>
            <a:r>
              <a:rPr lang="en-US" altLang="ko-KR" dirty="0">
                <a:solidFill>
                  <a:schemeClr val="tx1"/>
                </a:solidFill>
              </a:rPr>
              <a:t>="./</a:t>
            </a:r>
            <a:r>
              <a:rPr lang="en-US" altLang="ko-KR" dirty="0" err="1">
                <a:solidFill>
                  <a:schemeClr val="tx1"/>
                </a:solidFill>
              </a:rPr>
              <a:t>img</a:t>
            </a:r>
            <a:r>
              <a:rPr lang="en-US" altLang="ko-KR" dirty="0">
                <a:solidFill>
                  <a:schemeClr val="tx1"/>
                </a:solidFill>
              </a:rPr>
              <a:t>/logo.png"&gt;&lt;/a&gt;&lt;/li&gt;</a:t>
            </a:r>
          </a:p>
          <a:p>
            <a:pPr>
              <a:lnSpc>
                <a:spcPct val="110000"/>
              </a:lnSpc>
            </a:pPr>
            <a:r>
              <a:rPr lang="en-US" altLang="ko-KR" dirty="0">
                <a:solidFill>
                  <a:schemeClr val="tx1"/>
                </a:solidFill>
              </a:rPr>
              <a:t>	&lt;/</a:t>
            </a:r>
            <a:r>
              <a:rPr lang="en-US" altLang="ko-KR" dirty="0" err="1">
                <a:solidFill>
                  <a:schemeClr val="tx1"/>
                </a:solidFill>
              </a:rPr>
              <a:t>ul</a:t>
            </a:r>
            <a:r>
              <a:rPr lang="en-US" altLang="ko-KR" dirty="0">
                <a:solidFill>
                  <a:schemeClr val="tx1"/>
                </a:solidFill>
              </a:rPr>
              <a:t>&gt;</a:t>
            </a:r>
          </a:p>
          <a:p>
            <a:pPr>
              <a:lnSpc>
                <a:spcPct val="110000"/>
              </a:lnSpc>
            </a:pPr>
            <a:r>
              <a:rPr lang="en-US" altLang="ko-KR" dirty="0">
                <a:solidFill>
                  <a:schemeClr val="tx1"/>
                </a:solidFill>
              </a:rPr>
              <a:t>&lt;/body&gt;</a:t>
            </a:r>
          </a:p>
          <a:p>
            <a:pPr>
              <a:lnSpc>
                <a:spcPct val="110000"/>
              </a:lnSpc>
            </a:pPr>
            <a:r>
              <a:rPr lang="en-US" altLang="ko-KR" dirty="0">
                <a:solidFill>
                  <a:schemeClr val="tx1"/>
                </a:solidFill>
              </a:rPr>
              <a:t>&lt;/html&gt;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058539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/>
        </p:nvCxnSpPr>
        <p:spPr>
          <a:xfrm>
            <a:off x="0" y="972589"/>
            <a:ext cx="12192000" cy="0"/>
          </a:xfrm>
          <a:prstGeom prst="line">
            <a:avLst/>
          </a:prstGeom>
          <a:ln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10438015" y="914400"/>
            <a:ext cx="1753985" cy="74815"/>
          </a:xfrm>
          <a:prstGeom prst="rect">
            <a:avLst/>
          </a:prstGeom>
          <a:solidFill>
            <a:srgbClr val="FF0D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773083" y="266007"/>
            <a:ext cx="62248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index.html</a:t>
            </a:r>
            <a:r>
              <a:rPr lang="ko-KR" altLang="en-US" sz="3200" dirty="0"/>
              <a:t>의 실행 결과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1414462"/>
            <a:ext cx="6400800" cy="402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63019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/>
        </p:nvCxnSpPr>
        <p:spPr>
          <a:xfrm>
            <a:off x="0" y="972589"/>
            <a:ext cx="12192000" cy="0"/>
          </a:xfrm>
          <a:prstGeom prst="line">
            <a:avLst/>
          </a:prstGeom>
          <a:ln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10438015" y="914400"/>
            <a:ext cx="1753985" cy="74815"/>
          </a:xfrm>
          <a:prstGeom prst="rect">
            <a:avLst/>
          </a:prstGeom>
          <a:solidFill>
            <a:srgbClr val="FF0D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174102" y="1685988"/>
            <a:ext cx="9843795" cy="4835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216000" rIns="216000" bIns="216000" rtlCol="0" anchor="t" anchorCtr="0"/>
          <a:lstStyle/>
          <a:p>
            <a:pPr>
              <a:lnSpc>
                <a:spcPct val="110000"/>
              </a:lnSpc>
            </a:pPr>
            <a:r>
              <a:rPr lang="en-US" altLang="ko-KR" dirty="0">
                <a:solidFill>
                  <a:schemeClr val="tx1"/>
                </a:solidFill>
              </a:rPr>
              <a:t>&lt;!DOCTYPE html&gt;</a:t>
            </a:r>
          </a:p>
          <a:p>
            <a:pPr>
              <a:lnSpc>
                <a:spcPct val="110000"/>
              </a:lnSpc>
            </a:pPr>
            <a:r>
              <a:rPr lang="en-US" altLang="ko-KR" dirty="0">
                <a:solidFill>
                  <a:schemeClr val="tx1"/>
                </a:solidFill>
              </a:rPr>
              <a:t>&lt;html&gt;</a:t>
            </a:r>
          </a:p>
          <a:p>
            <a:pPr>
              <a:lnSpc>
                <a:spcPct val="110000"/>
              </a:lnSpc>
            </a:pPr>
            <a:r>
              <a:rPr lang="en-US" altLang="ko-KR" dirty="0">
                <a:solidFill>
                  <a:schemeClr val="tx1"/>
                </a:solidFill>
              </a:rPr>
              <a:t>&lt;head&gt;</a:t>
            </a:r>
          </a:p>
          <a:p>
            <a:pPr>
              <a:lnSpc>
                <a:spcPct val="110000"/>
              </a:lnSpc>
            </a:pPr>
            <a:r>
              <a:rPr lang="en-US" altLang="ko-KR" dirty="0">
                <a:solidFill>
                  <a:schemeClr val="tx1"/>
                </a:solidFill>
              </a:rPr>
              <a:t>&lt;meta charset="utf-8"&gt;</a:t>
            </a:r>
          </a:p>
          <a:p>
            <a:pPr>
              <a:lnSpc>
                <a:spcPct val="110000"/>
              </a:lnSpc>
            </a:pPr>
            <a:r>
              <a:rPr lang="en-US" altLang="ko-KR" dirty="0">
                <a:solidFill>
                  <a:schemeClr val="tx1"/>
                </a:solidFill>
              </a:rPr>
              <a:t>&lt;title&gt;HTML </a:t>
            </a:r>
            <a:r>
              <a:rPr lang="ko-KR" altLang="en-US" dirty="0">
                <a:solidFill>
                  <a:schemeClr val="tx1"/>
                </a:solidFill>
              </a:rPr>
              <a:t>강좌</a:t>
            </a:r>
            <a:r>
              <a:rPr lang="en-US" altLang="ko-KR" dirty="0">
                <a:solidFill>
                  <a:schemeClr val="tx1"/>
                </a:solidFill>
              </a:rPr>
              <a:t>&lt;/title&gt;</a:t>
            </a:r>
          </a:p>
          <a:p>
            <a:pPr>
              <a:lnSpc>
                <a:spcPct val="110000"/>
              </a:lnSpc>
            </a:pPr>
            <a:r>
              <a:rPr lang="en-US" altLang="ko-KR" dirty="0">
                <a:solidFill>
                  <a:schemeClr val="tx1"/>
                </a:solidFill>
              </a:rPr>
              <a:t>&lt;/head&gt;</a:t>
            </a:r>
          </a:p>
          <a:p>
            <a:pPr>
              <a:lnSpc>
                <a:spcPct val="110000"/>
              </a:lnSpc>
            </a:pPr>
            <a:r>
              <a:rPr lang="en-US" altLang="ko-KR" dirty="0">
                <a:solidFill>
                  <a:schemeClr val="tx1"/>
                </a:solidFill>
              </a:rPr>
              <a:t>&lt;body&gt;</a:t>
            </a:r>
          </a:p>
          <a:p>
            <a:pPr>
              <a:lnSpc>
                <a:spcPct val="110000"/>
              </a:lnSpc>
            </a:pPr>
            <a:r>
              <a:rPr lang="en-US" altLang="ko-KR" dirty="0">
                <a:solidFill>
                  <a:schemeClr val="tx1"/>
                </a:solidFill>
              </a:rPr>
              <a:t>	&lt;h3&gt;</a:t>
            </a:r>
            <a:r>
              <a:rPr lang="ko-KR" altLang="en-US" dirty="0">
                <a:solidFill>
                  <a:schemeClr val="tx1"/>
                </a:solidFill>
              </a:rPr>
              <a:t>인터넷이란</a:t>
            </a:r>
            <a:r>
              <a:rPr lang="en-US" altLang="ko-KR" dirty="0">
                <a:solidFill>
                  <a:schemeClr val="tx1"/>
                </a:solidFill>
              </a:rPr>
              <a:t>?&lt;/h3&gt;</a:t>
            </a:r>
          </a:p>
          <a:p>
            <a:pPr>
              <a:lnSpc>
                <a:spcPct val="110000"/>
              </a:lnSpc>
            </a:pPr>
            <a:r>
              <a:rPr lang="en-US" altLang="ko-KR" dirty="0">
                <a:solidFill>
                  <a:schemeClr val="tx1"/>
                </a:solidFill>
              </a:rPr>
              <a:t>	&lt;p&gt;1960</a:t>
            </a:r>
            <a:r>
              <a:rPr lang="ko-KR" altLang="en-US" dirty="0">
                <a:solidFill>
                  <a:schemeClr val="tx1"/>
                </a:solidFill>
              </a:rPr>
              <a:t>년대 미국 국방부의 고등 </a:t>
            </a:r>
            <a:r>
              <a:rPr lang="ko-KR" altLang="en-US" dirty="0" err="1">
                <a:solidFill>
                  <a:schemeClr val="tx1"/>
                </a:solidFill>
              </a:rPr>
              <a:t>연구국에서</a:t>
            </a:r>
            <a:r>
              <a:rPr lang="ko-KR" altLang="en-US" dirty="0">
                <a:solidFill>
                  <a:schemeClr val="tx1"/>
                </a:solidFill>
              </a:rPr>
              <a:t> 시작된 인터넷은 전세계</a:t>
            </a:r>
          </a:p>
          <a:p>
            <a:pPr>
              <a:lnSpc>
                <a:spcPct val="110000"/>
              </a:lnSpc>
            </a:pPr>
            <a:r>
              <a:rPr lang="ko-KR" altLang="en-US" dirty="0">
                <a:solidFill>
                  <a:schemeClr val="tx1"/>
                </a:solidFill>
              </a:rPr>
              <a:t>	 컴퓨터를 </a:t>
            </a:r>
            <a:r>
              <a:rPr lang="en-US" altLang="ko-KR" dirty="0">
                <a:solidFill>
                  <a:schemeClr val="tx1"/>
                </a:solidFill>
              </a:rPr>
              <a:t>TCP/IP(Transmission Control Protocol/</a:t>
            </a:r>
          </a:p>
          <a:p>
            <a:pPr>
              <a:lnSpc>
                <a:spcPct val="110000"/>
              </a:lnSpc>
            </a:pPr>
            <a:r>
              <a:rPr lang="en-US" altLang="ko-KR" dirty="0">
                <a:solidFill>
                  <a:schemeClr val="tx1"/>
                </a:solidFill>
              </a:rPr>
              <a:t>	 Internet Protocol) </a:t>
            </a:r>
            <a:r>
              <a:rPr lang="ko-KR" altLang="en-US" dirty="0">
                <a:solidFill>
                  <a:schemeClr val="tx1"/>
                </a:solidFill>
              </a:rPr>
              <a:t>통신 규약을 통해 데이터를 주고 받는 </a:t>
            </a:r>
          </a:p>
          <a:p>
            <a:pPr>
              <a:lnSpc>
                <a:spcPct val="110000"/>
              </a:lnSpc>
            </a:pPr>
            <a:r>
              <a:rPr lang="ko-KR" altLang="en-US" dirty="0">
                <a:solidFill>
                  <a:schemeClr val="tx1"/>
                </a:solidFill>
              </a:rPr>
              <a:t>	 컴퓨터 네트워크를 말한다</a:t>
            </a:r>
            <a:r>
              <a:rPr lang="en-US" altLang="ko-KR" dirty="0">
                <a:solidFill>
                  <a:schemeClr val="tx1"/>
                </a:solidFill>
              </a:rPr>
              <a:t>.&lt;/p&gt;</a:t>
            </a:r>
          </a:p>
          <a:p>
            <a:pPr>
              <a:lnSpc>
                <a:spcPct val="110000"/>
              </a:lnSpc>
            </a:pPr>
            <a:r>
              <a:rPr lang="en-US" altLang="ko-KR" dirty="0">
                <a:solidFill>
                  <a:schemeClr val="tx1"/>
                </a:solidFill>
              </a:rPr>
              <a:t>	&lt;p&gt;&lt;a </a:t>
            </a:r>
            <a:r>
              <a:rPr lang="en-US" altLang="ko-KR" dirty="0" err="1">
                <a:solidFill>
                  <a:schemeClr val="tx1"/>
                </a:solidFill>
              </a:rPr>
              <a:t>href</a:t>
            </a:r>
            <a:r>
              <a:rPr lang="en-US" altLang="ko-KR" dirty="0">
                <a:solidFill>
                  <a:schemeClr val="tx1"/>
                </a:solidFill>
              </a:rPr>
              <a:t>="index.html"&gt;</a:t>
            </a:r>
            <a:r>
              <a:rPr lang="ko-KR" altLang="en-US" dirty="0">
                <a:solidFill>
                  <a:schemeClr val="tx1"/>
                </a:solidFill>
              </a:rPr>
              <a:t>메인 화면으로</a:t>
            </a:r>
            <a:r>
              <a:rPr lang="en-US" altLang="ko-KR" dirty="0">
                <a:solidFill>
                  <a:schemeClr val="tx1"/>
                </a:solidFill>
              </a:rPr>
              <a:t>&lt;/a&gt;&lt;/p&gt;</a:t>
            </a:r>
          </a:p>
          <a:p>
            <a:pPr>
              <a:lnSpc>
                <a:spcPct val="110000"/>
              </a:lnSpc>
            </a:pPr>
            <a:r>
              <a:rPr lang="en-US" altLang="ko-KR" dirty="0">
                <a:solidFill>
                  <a:schemeClr val="tx1"/>
                </a:solidFill>
              </a:rPr>
              <a:t>&lt;/body&gt;</a:t>
            </a:r>
          </a:p>
          <a:p>
            <a:pPr>
              <a:lnSpc>
                <a:spcPct val="110000"/>
              </a:lnSpc>
            </a:pPr>
            <a:r>
              <a:rPr lang="en-US" altLang="ko-KR" dirty="0">
                <a:solidFill>
                  <a:schemeClr val="tx1"/>
                </a:solidFill>
              </a:rPr>
              <a:t>&lt;/html&gt;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138335" y="1111022"/>
            <a:ext cx="2434273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2400" dirty="0"/>
              <a:t> page1.html</a:t>
            </a:r>
          </a:p>
        </p:txBody>
      </p:sp>
    </p:spTree>
    <p:extLst>
      <p:ext uri="{BB962C8B-B14F-4D97-AF65-F5344CB8AC3E}">
        <p14:creationId xmlns:p14="http://schemas.microsoft.com/office/powerpoint/2010/main" val="239272796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/>
        </p:nvCxnSpPr>
        <p:spPr>
          <a:xfrm>
            <a:off x="0" y="972589"/>
            <a:ext cx="12192000" cy="0"/>
          </a:xfrm>
          <a:prstGeom prst="line">
            <a:avLst/>
          </a:prstGeom>
          <a:ln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10438015" y="914400"/>
            <a:ext cx="1753985" cy="74815"/>
          </a:xfrm>
          <a:prstGeom prst="rect">
            <a:avLst/>
          </a:prstGeom>
          <a:solidFill>
            <a:srgbClr val="FF0D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773083" y="266007"/>
            <a:ext cx="62248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page1.html</a:t>
            </a:r>
            <a:r>
              <a:rPr lang="ko-KR" altLang="en-US" sz="3200" dirty="0"/>
              <a:t>의 실행 결과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2119312"/>
            <a:ext cx="6400800" cy="261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4770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/>
        </p:nvCxnSpPr>
        <p:spPr>
          <a:xfrm>
            <a:off x="0" y="972589"/>
            <a:ext cx="12192000" cy="0"/>
          </a:xfrm>
          <a:prstGeom prst="line">
            <a:avLst/>
          </a:prstGeom>
          <a:ln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10438015" y="914400"/>
            <a:ext cx="1753985" cy="74815"/>
          </a:xfrm>
          <a:prstGeom prst="rect">
            <a:avLst/>
          </a:prstGeom>
          <a:solidFill>
            <a:srgbClr val="FF0D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773083" y="266008"/>
            <a:ext cx="105916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웹의</a:t>
            </a:r>
            <a:r>
              <a:rPr lang="en-US" altLang="ko-KR" sz="3200" dirty="0"/>
              <a:t> </a:t>
            </a:r>
            <a:r>
              <a:rPr lang="ko-KR" altLang="en-US" sz="3200" dirty="0"/>
              <a:t>동작 원리</a:t>
            </a:r>
            <a:r>
              <a:rPr lang="en-US" altLang="ko-KR" sz="3200" dirty="0"/>
              <a:t>(</a:t>
            </a:r>
            <a:r>
              <a:rPr lang="ko-KR" altLang="en-US" sz="3200" dirty="0"/>
              <a:t>계속</a:t>
            </a:r>
            <a:r>
              <a:rPr lang="en-US" altLang="ko-KR" sz="3200" dirty="0"/>
              <a:t>)</a:t>
            </a:r>
            <a:endParaRPr lang="ko-KR" altLang="en-US" sz="3200" dirty="0"/>
          </a:p>
        </p:txBody>
      </p:sp>
      <p:sp>
        <p:nvSpPr>
          <p:cNvPr id="5" name="TextBox 4"/>
          <p:cNvSpPr txBox="1"/>
          <p:nvPr/>
        </p:nvSpPr>
        <p:spPr>
          <a:xfrm>
            <a:off x="887424" y="1561944"/>
            <a:ext cx="71648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2400" dirty="0"/>
              <a:t> </a:t>
            </a:r>
            <a:r>
              <a:rPr lang="en-US" altLang="ko-KR" sz="2400" dirty="0"/>
              <a:t>HTML </a:t>
            </a:r>
            <a:r>
              <a:rPr lang="ko-KR" altLang="en-US" sz="2400" dirty="0"/>
              <a:t>문서 </a:t>
            </a:r>
            <a:r>
              <a:rPr lang="en-US" altLang="ko-KR" sz="2400" dirty="0"/>
              <a:t>: </a:t>
            </a:r>
            <a:r>
              <a:rPr lang="ko-KR" altLang="en-US" sz="2400" dirty="0"/>
              <a:t>텍스트</a:t>
            </a:r>
            <a:r>
              <a:rPr lang="en-US" altLang="ko-KR" sz="2400" dirty="0"/>
              <a:t>(</a:t>
            </a:r>
            <a:r>
              <a:rPr lang="ko-KR" altLang="en-US" sz="2400" dirty="0"/>
              <a:t>글자</a:t>
            </a:r>
            <a:r>
              <a:rPr lang="en-US" altLang="ko-KR" sz="2400" dirty="0"/>
              <a:t>)</a:t>
            </a:r>
            <a:r>
              <a:rPr lang="ko-KR" altLang="en-US" sz="2400" dirty="0"/>
              <a:t>로 구성</a:t>
            </a:r>
            <a:endParaRPr lang="en-US" altLang="ko-KR" sz="24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3618" y="2515280"/>
            <a:ext cx="6606366" cy="3860558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2630942" y="4917233"/>
            <a:ext cx="2015704" cy="261257"/>
          </a:xfrm>
          <a:prstGeom prst="rect">
            <a:avLst/>
          </a:prstGeom>
          <a:noFill/>
          <a:ln w="19050">
            <a:solidFill>
              <a:srgbClr val="FF0D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887424" y="4863195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이미지 삽입</a:t>
            </a:r>
          </a:p>
        </p:txBody>
      </p:sp>
      <p:cxnSp>
        <p:nvCxnSpPr>
          <p:cNvPr id="11" name="직선 연결선 10"/>
          <p:cNvCxnSpPr>
            <a:endCxn id="9" idx="3"/>
          </p:cNvCxnSpPr>
          <p:nvPr/>
        </p:nvCxnSpPr>
        <p:spPr>
          <a:xfrm flipH="1">
            <a:off x="2308006" y="5047861"/>
            <a:ext cx="322936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402706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/>
        </p:nvCxnSpPr>
        <p:spPr>
          <a:xfrm>
            <a:off x="0" y="972589"/>
            <a:ext cx="12192000" cy="0"/>
          </a:xfrm>
          <a:prstGeom prst="line">
            <a:avLst/>
          </a:prstGeom>
          <a:ln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10438015" y="914400"/>
            <a:ext cx="1753985" cy="74815"/>
          </a:xfrm>
          <a:prstGeom prst="rect">
            <a:avLst/>
          </a:prstGeom>
          <a:solidFill>
            <a:srgbClr val="FF0D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773083" y="266007"/>
            <a:ext cx="62248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&lt;a&gt; </a:t>
            </a:r>
            <a:r>
              <a:rPr lang="ko-KR" altLang="en-US" sz="3200" dirty="0"/>
              <a:t>태그의 속성</a:t>
            </a:r>
          </a:p>
        </p:txBody>
      </p:sp>
      <p:graphicFrame>
        <p:nvGraphicFramePr>
          <p:cNvPr id="6" name="개체 5"/>
          <p:cNvGraphicFramePr>
            <a:graphicFrameLocks noChangeAspect="1"/>
          </p:cNvGraphicFramePr>
          <p:nvPr/>
        </p:nvGraphicFramePr>
        <p:xfrm>
          <a:off x="2261637" y="2543208"/>
          <a:ext cx="7872413" cy="191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2" imgW="7872840" imgH="1917360" progId="Photoshop.Image.13">
                  <p:embed/>
                </p:oleObj>
              </mc:Choice>
              <mc:Fallback>
                <p:oleObj name="Image" r:id="rId2" imgW="7872840" imgH="1917360" progId="Photoshop.Image.13">
                  <p:embed/>
                  <p:pic>
                    <p:nvPicPr>
                      <p:cNvPr id="6" name="개체 5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261637" y="2543208"/>
                        <a:ext cx="7872413" cy="1917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2998733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타원 19"/>
          <p:cNvSpPr/>
          <p:nvPr/>
        </p:nvSpPr>
        <p:spPr>
          <a:xfrm>
            <a:off x="5794314" y="1647139"/>
            <a:ext cx="1418253" cy="1418253"/>
          </a:xfrm>
          <a:prstGeom prst="ellipse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7420174" y="2009153"/>
            <a:ext cx="4217436" cy="712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4000"/>
              <a:t>폼 양식과 테이블</a:t>
            </a:r>
            <a:endParaRPr lang="ko-KR" altLang="en-US" sz="4000" dirty="0"/>
          </a:p>
        </p:txBody>
      </p:sp>
      <p:sp>
        <p:nvSpPr>
          <p:cNvPr id="10" name="TextBox 9"/>
          <p:cNvSpPr txBox="1"/>
          <p:nvPr/>
        </p:nvSpPr>
        <p:spPr>
          <a:xfrm>
            <a:off x="7759498" y="3072964"/>
            <a:ext cx="3300152" cy="2336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3500"/>
              </a:lnSpc>
            </a:pPr>
            <a:r>
              <a:rPr lang="en-US" altLang="ko-KR" sz="2000" dirty="0"/>
              <a:t>3.1 </a:t>
            </a:r>
            <a:r>
              <a:rPr lang="ko-KR" altLang="en-US" sz="2000" dirty="0"/>
              <a:t>폼 양식이란</a:t>
            </a:r>
            <a:r>
              <a:rPr lang="en-US" altLang="ko-KR" sz="2000" dirty="0"/>
              <a:t>?</a:t>
            </a:r>
          </a:p>
          <a:p>
            <a:pPr algn="r">
              <a:lnSpc>
                <a:spcPts val="3500"/>
              </a:lnSpc>
            </a:pPr>
            <a:r>
              <a:rPr lang="en-US" altLang="ko-KR" sz="2000" dirty="0"/>
              <a:t>3.2 </a:t>
            </a:r>
            <a:r>
              <a:rPr lang="ko-KR" altLang="en-US" sz="2000" dirty="0"/>
              <a:t>입력 요소</a:t>
            </a:r>
            <a:endParaRPr lang="en-US" altLang="ko-KR" sz="2000" dirty="0"/>
          </a:p>
          <a:p>
            <a:pPr algn="r">
              <a:lnSpc>
                <a:spcPts val="3500"/>
              </a:lnSpc>
            </a:pPr>
            <a:r>
              <a:rPr lang="en-US" altLang="ko-KR" sz="2000" dirty="0"/>
              <a:t>3.3 </a:t>
            </a:r>
            <a:r>
              <a:rPr lang="ko-KR" altLang="en-US" sz="2000" dirty="0"/>
              <a:t>선택 박스</a:t>
            </a:r>
            <a:br>
              <a:rPr lang="en-US" altLang="ko-KR" sz="2000" dirty="0"/>
            </a:br>
            <a:r>
              <a:rPr lang="en-US" altLang="ko-KR" sz="2000" dirty="0"/>
              <a:t>3.4 </a:t>
            </a:r>
            <a:r>
              <a:rPr lang="ko-KR" altLang="en-US" sz="2000" dirty="0"/>
              <a:t>다중 입력 창</a:t>
            </a:r>
            <a:endParaRPr lang="en-US" altLang="ko-KR" sz="2000" dirty="0"/>
          </a:p>
          <a:p>
            <a:pPr algn="r">
              <a:lnSpc>
                <a:spcPts val="3500"/>
              </a:lnSpc>
            </a:pPr>
            <a:r>
              <a:rPr lang="en-US" altLang="ko-KR" sz="2000" dirty="0"/>
              <a:t>3.5 </a:t>
            </a:r>
            <a:r>
              <a:rPr lang="ko-KR" altLang="en-US" sz="2000" dirty="0"/>
              <a:t>테이블</a:t>
            </a:r>
          </a:p>
        </p:txBody>
      </p:sp>
      <p:sp>
        <p:nvSpPr>
          <p:cNvPr id="18" name="타원 17"/>
          <p:cNvSpPr/>
          <p:nvPr/>
        </p:nvSpPr>
        <p:spPr>
          <a:xfrm>
            <a:off x="6001921" y="1836084"/>
            <a:ext cx="1024035" cy="102403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>
                <a:solidFill>
                  <a:srgbClr val="FF0D5A"/>
                </a:solidFill>
              </a:rPr>
              <a:t>03</a:t>
            </a:r>
            <a:endParaRPr lang="ko-KR" altLang="en-US" sz="3600" b="1" dirty="0">
              <a:solidFill>
                <a:srgbClr val="FF0D5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499937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972589"/>
            <a:ext cx="12192000" cy="0"/>
          </a:xfrm>
          <a:prstGeom prst="line">
            <a:avLst/>
          </a:prstGeom>
          <a:ln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10438015" y="914400"/>
            <a:ext cx="1753985" cy="74815"/>
          </a:xfrm>
          <a:prstGeom prst="rect">
            <a:avLst/>
          </a:prstGeom>
          <a:solidFill>
            <a:srgbClr val="FF0D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773083" y="266007"/>
            <a:ext cx="79883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회원가입 폼 양식의 예</a:t>
            </a:r>
          </a:p>
        </p:txBody>
      </p:sp>
      <p:graphicFrame>
        <p:nvGraphicFramePr>
          <p:cNvPr id="4" name="개체 3"/>
          <p:cNvGraphicFramePr>
            <a:graphicFrameLocks noChangeAspect="1"/>
          </p:cNvGraphicFramePr>
          <p:nvPr/>
        </p:nvGraphicFramePr>
        <p:xfrm>
          <a:off x="2953560" y="1773641"/>
          <a:ext cx="6356696" cy="44733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2" imgW="7796520" imgH="5485680" progId="Photoshop.Image.13">
                  <p:embed/>
                </p:oleObj>
              </mc:Choice>
              <mc:Fallback>
                <p:oleObj name="Image" r:id="rId2" imgW="7796520" imgH="5485680" progId="Photoshop.Image.13">
                  <p:embed/>
                  <p:pic>
                    <p:nvPicPr>
                      <p:cNvPr id="4" name="개체 3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953560" y="1773641"/>
                        <a:ext cx="6356696" cy="44733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2115695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/>
        </p:nvCxnSpPr>
        <p:spPr>
          <a:xfrm>
            <a:off x="0" y="972589"/>
            <a:ext cx="12192000" cy="0"/>
          </a:xfrm>
          <a:prstGeom prst="line">
            <a:avLst/>
          </a:prstGeom>
          <a:ln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10438015" y="914400"/>
            <a:ext cx="1753985" cy="74815"/>
          </a:xfrm>
          <a:prstGeom prst="rect">
            <a:avLst/>
          </a:prstGeom>
          <a:solidFill>
            <a:srgbClr val="FF0D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773083" y="266007"/>
            <a:ext cx="79883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텍스트 입력 창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3526971" y="1511561"/>
            <a:ext cx="7641772" cy="483325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216000" rIns="216000" bIns="216000" rtlCol="0" anchor="t" anchorCtr="0"/>
          <a:lstStyle/>
          <a:p>
            <a:r>
              <a:rPr lang="en-US" altLang="ko-KR" sz="2000" dirty="0">
                <a:solidFill>
                  <a:schemeClr val="tx1"/>
                </a:solidFill>
              </a:rPr>
              <a:t>&lt;!DOCTYPE html&gt;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&lt;html&gt;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&lt;head&gt;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&lt;meta charset="utf-8"&gt;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&lt;/head&gt;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&lt;body&gt;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&lt;h3&gt;</a:t>
            </a:r>
            <a:r>
              <a:rPr lang="ko-KR" altLang="en-US" sz="2000" dirty="0">
                <a:solidFill>
                  <a:schemeClr val="tx1"/>
                </a:solidFill>
              </a:rPr>
              <a:t>텍스트 입력 창</a:t>
            </a:r>
            <a:r>
              <a:rPr lang="en-US" altLang="ko-KR" sz="2000" dirty="0">
                <a:solidFill>
                  <a:schemeClr val="tx1"/>
                </a:solidFill>
              </a:rPr>
              <a:t>&lt;/h3&gt;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&lt;form&gt;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	</a:t>
            </a:r>
            <a:r>
              <a:rPr lang="ko-KR" altLang="en-US" sz="2000" dirty="0">
                <a:solidFill>
                  <a:schemeClr val="tx1"/>
                </a:solidFill>
              </a:rPr>
              <a:t>이름 </a:t>
            </a:r>
            <a:r>
              <a:rPr lang="en-US" altLang="ko-KR" sz="2000" dirty="0">
                <a:solidFill>
                  <a:schemeClr val="tx1"/>
                </a:solidFill>
              </a:rPr>
              <a:t>: &lt;input type="text"&gt;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&lt;/form&gt;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&lt;/body&gt;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&lt;/html&gt;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06086" y="1511561"/>
            <a:ext cx="2434273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2400" dirty="0"/>
              <a:t> ex3-1.html</a:t>
            </a:r>
          </a:p>
        </p:txBody>
      </p:sp>
    </p:spTree>
    <p:extLst>
      <p:ext uri="{BB962C8B-B14F-4D97-AF65-F5344CB8AC3E}">
        <p14:creationId xmlns:p14="http://schemas.microsoft.com/office/powerpoint/2010/main" val="408814712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/>
        </p:nvCxnSpPr>
        <p:spPr>
          <a:xfrm>
            <a:off x="0" y="972589"/>
            <a:ext cx="12192000" cy="0"/>
          </a:xfrm>
          <a:prstGeom prst="line">
            <a:avLst/>
          </a:prstGeom>
          <a:ln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10438015" y="914400"/>
            <a:ext cx="1753985" cy="74815"/>
          </a:xfrm>
          <a:prstGeom prst="rect">
            <a:avLst/>
          </a:prstGeom>
          <a:solidFill>
            <a:srgbClr val="FF0D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773083" y="266007"/>
            <a:ext cx="62248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ex3-1.html</a:t>
            </a:r>
            <a:r>
              <a:rPr lang="ko-KR" altLang="en-US" sz="3200" dirty="0"/>
              <a:t>의 실행 결과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8610" y="2942098"/>
            <a:ext cx="6581775" cy="183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81431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/>
        </p:nvCxnSpPr>
        <p:spPr>
          <a:xfrm>
            <a:off x="0" y="972589"/>
            <a:ext cx="12192000" cy="0"/>
          </a:xfrm>
          <a:prstGeom prst="line">
            <a:avLst/>
          </a:prstGeom>
          <a:ln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10438015" y="914400"/>
            <a:ext cx="1753985" cy="74815"/>
          </a:xfrm>
          <a:prstGeom prst="rect">
            <a:avLst/>
          </a:prstGeom>
          <a:solidFill>
            <a:srgbClr val="FF0D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773083" y="266007"/>
            <a:ext cx="79883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비밀번호 입력 창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3526971" y="1511561"/>
            <a:ext cx="7641772" cy="483325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216000" rIns="216000" bIns="216000" rtlCol="0" anchor="t" anchorCtr="0"/>
          <a:lstStyle/>
          <a:p>
            <a:r>
              <a:rPr lang="en-US" altLang="ko-KR" sz="2000" dirty="0">
                <a:solidFill>
                  <a:schemeClr val="tx1"/>
                </a:solidFill>
              </a:rPr>
              <a:t>&lt;!DOCTYPE html&gt;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&lt;html&gt;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&lt;head&gt;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&lt;meta charset="utf-8"&gt;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&lt;/head&gt;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&lt;body&gt;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&lt;h3&gt;</a:t>
            </a:r>
            <a:r>
              <a:rPr lang="ko-KR" altLang="en-US" sz="2000" dirty="0">
                <a:solidFill>
                  <a:schemeClr val="tx1"/>
                </a:solidFill>
              </a:rPr>
              <a:t>비밀번호 입력 창</a:t>
            </a:r>
            <a:r>
              <a:rPr lang="en-US" altLang="ko-KR" sz="2000" dirty="0">
                <a:solidFill>
                  <a:schemeClr val="tx1"/>
                </a:solidFill>
              </a:rPr>
              <a:t>&lt;/h3&gt;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&lt;form&gt;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	</a:t>
            </a:r>
            <a:r>
              <a:rPr lang="ko-KR" altLang="en-US" sz="2000" dirty="0">
                <a:solidFill>
                  <a:schemeClr val="tx1"/>
                </a:solidFill>
              </a:rPr>
              <a:t>비밀번호 </a:t>
            </a:r>
            <a:r>
              <a:rPr lang="en-US" altLang="ko-KR" sz="2000" dirty="0">
                <a:solidFill>
                  <a:schemeClr val="tx1"/>
                </a:solidFill>
              </a:rPr>
              <a:t>: &lt;input type="password"&gt;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&lt;/form&gt;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&lt;/body&gt;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&lt;/html&gt;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06086" y="1511561"/>
            <a:ext cx="2434273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2400" dirty="0"/>
              <a:t> ex3-2.html</a:t>
            </a:r>
          </a:p>
        </p:txBody>
      </p:sp>
    </p:spTree>
    <p:extLst>
      <p:ext uri="{BB962C8B-B14F-4D97-AF65-F5344CB8AC3E}">
        <p14:creationId xmlns:p14="http://schemas.microsoft.com/office/powerpoint/2010/main" val="129317066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/>
        </p:nvCxnSpPr>
        <p:spPr>
          <a:xfrm>
            <a:off x="0" y="972589"/>
            <a:ext cx="12192000" cy="0"/>
          </a:xfrm>
          <a:prstGeom prst="line">
            <a:avLst/>
          </a:prstGeom>
          <a:ln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10438015" y="914400"/>
            <a:ext cx="1753985" cy="74815"/>
          </a:xfrm>
          <a:prstGeom prst="rect">
            <a:avLst/>
          </a:prstGeom>
          <a:solidFill>
            <a:srgbClr val="FF0D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773083" y="266007"/>
            <a:ext cx="62248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ex3-2.html</a:t>
            </a:r>
            <a:r>
              <a:rPr lang="ko-KR" altLang="en-US" sz="3200" dirty="0"/>
              <a:t>의 실행 결과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4741" y="2925474"/>
            <a:ext cx="6581775" cy="183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75192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/>
        </p:nvCxnSpPr>
        <p:spPr>
          <a:xfrm>
            <a:off x="0" y="972589"/>
            <a:ext cx="12192000" cy="0"/>
          </a:xfrm>
          <a:prstGeom prst="line">
            <a:avLst/>
          </a:prstGeom>
          <a:ln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10438015" y="914400"/>
            <a:ext cx="1753985" cy="74815"/>
          </a:xfrm>
          <a:prstGeom prst="rect">
            <a:avLst/>
          </a:prstGeom>
          <a:solidFill>
            <a:srgbClr val="FF0D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773083" y="266007"/>
            <a:ext cx="79883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라디오 버튼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3526971" y="1511561"/>
            <a:ext cx="7641772" cy="483325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216000" rIns="216000" bIns="216000" rtlCol="0" anchor="t" anchorCtr="0"/>
          <a:lstStyle/>
          <a:p>
            <a:r>
              <a:rPr lang="en-US" altLang="ko-KR" sz="2000" dirty="0">
                <a:solidFill>
                  <a:schemeClr val="tx1"/>
                </a:solidFill>
              </a:rPr>
              <a:t>&lt;!DOCTYPE html&gt;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&lt;html&gt;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&lt;head&gt;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&lt;meta charset="utf-8"&gt;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&lt;/head&gt;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&lt;body&gt;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&lt;h3&gt;</a:t>
            </a:r>
            <a:r>
              <a:rPr lang="ko-KR" altLang="en-US" sz="2000" dirty="0">
                <a:solidFill>
                  <a:schemeClr val="tx1"/>
                </a:solidFill>
              </a:rPr>
              <a:t>라디오 버튼</a:t>
            </a:r>
            <a:r>
              <a:rPr lang="en-US" altLang="ko-KR" sz="2000" dirty="0">
                <a:solidFill>
                  <a:schemeClr val="tx1"/>
                </a:solidFill>
              </a:rPr>
              <a:t>&lt;/h3&gt;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&lt;form&gt;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	</a:t>
            </a:r>
            <a:r>
              <a:rPr lang="ko-KR" altLang="en-US" sz="2000" dirty="0">
                <a:solidFill>
                  <a:schemeClr val="tx1"/>
                </a:solidFill>
              </a:rPr>
              <a:t>이메일 수신 </a:t>
            </a:r>
            <a:r>
              <a:rPr lang="en-US" altLang="ko-KR" sz="2000" dirty="0">
                <a:solidFill>
                  <a:schemeClr val="tx1"/>
                </a:solidFill>
              </a:rPr>
              <a:t>: &lt;input type="radio" name="email" checked&gt; </a:t>
            </a:r>
            <a:r>
              <a:rPr lang="ko-KR" altLang="en-US" sz="2000" dirty="0">
                <a:solidFill>
                  <a:schemeClr val="tx1"/>
                </a:solidFill>
              </a:rPr>
              <a:t>예</a:t>
            </a:r>
          </a:p>
          <a:p>
            <a:r>
              <a:rPr lang="ko-KR" altLang="en-US" sz="2000" dirty="0">
                <a:solidFill>
                  <a:schemeClr val="tx1"/>
                </a:solidFill>
              </a:rPr>
              <a:t>		</a:t>
            </a:r>
            <a:r>
              <a:rPr lang="en-US" altLang="ko-KR" sz="2000" dirty="0">
                <a:solidFill>
                  <a:schemeClr val="tx1"/>
                </a:solidFill>
              </a:rPr>
              <a:t>&lt;input type="radio" name="email"&gt; </a:t>
            </a:r>
            <a:r>
              <a:rPr lang="ko-KR" altLang="en-US" sz="2000" dirty="0">
                <a:solidFill>
                  <a:schemeClr val="tx1"/>
                </a:solidFill>
              </a:rPr>
              <a:t>아니오</a:t>
            </a:r>
          </a:p>
          <a:p>
            <a:r>
              <a:rPr lang="ko-KR" altLang="en-US" sz="2000" dirty="0">
                <a:solidFill>
                  <a:schemeClr val="tx1"/>
                </a:solidFill>
              </a:rPr>
              <a:t>	</a:t>
            </a:r>
            <a:r>
              <a:rPr lang="en-US" altLang="ko-KR" sz="2000" dirty="0">
                <a:solidFill>
                  <a:schemeClr val="tx1"/>
                </a:solidFill>
              </a:rPr>
              <a:t>&lt;/form&gt;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&lt;/body&gt;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&lt;/html&gt;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06086" y="1511561"/>
            <a:ext cx="2434273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2400" dirty="0"/>
              <a:t> ex3-3.html</a:t>
            </a:r>
          </a:p>
        </p:txBody>
      </p:sp>
    </p:spTree>
    <p:extLst>
      <p:ext uri="{BB962C8B-B14F-4D97-AF65-F5344CB8AC3E}">
        <p14:creationId xmlns:p14="http://schemas.microsoft.com/office/powerpoint/2010/main" val="72040242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/>
        </p:nvCxnSpPr>
        <p:spPr>
          <a:xfrm>
            <a:off x="0" y="972589"/>
            <a:ext cx="12192000" cy="0"/>
          </a:xfrm>
          <a:prstGeom prst="line">
            <a:avLst/>
          </a:prstGeom>
          <a:ln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10438015" y="914400"/>
            <a:ext cx="1753985" cy="74815"/>
          </a:xfrm>
          <a:prstGeom prst="rect">
            <a:avLst/>
          </a:prstGeom>
          <a:solidFill>
            <a:srgbClr val="FF0D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773083" y="266007"/>
            <a:ext cx="62248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ex3-3.html</a:t>
            </a:r>
            <a:r>
              <a:rPr lang="ko-KR" altLang="en-US" sz="3200" dirty="0"/>
              <a:t>의 실행 결과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5112" y="2684404"/>
            <a:ext cx="6581775" cy="183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73609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/>
        </p:nvCxnSpPr>
        <p:spPr>
          <a:xfrm>
            <a:off x="0" y="972589"/>
            <a:ext cx="12192000" cy="0"/>
          </a:xfrm>
          <a:prstGeom prst="line">
            <a:avLst/>
          </a:prstGeom>
          <a:ln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10438015" y="914400"/>
            <a:ext cx="1753985" cy="74815"/>
          </a:xfrm>
          <a:prstGeom prst="rect">
            <a:avLst/>
          </a:prstGeom>
          <a:solidFill>
            <a:srgbClr val="FF0D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773083" y="266007"/>
            <a:ext cx="79883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체크 박스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1218210" y="1564181"/>
            <a:ext cx="9755579" cy="508874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216000" rIns="216000" bIns="216000" rtlCol="0" anchor="t" anchorCtr="0"/>
          <a:lstStyle/>
          <a:p>
            <a:r>
              <a:rPr lang="en-US" altLang="ko-KR" dirty="0">
                <a:solidFill>
                  <a:schemeClr val="tx1"/>
                </a:solidFill>
              </a:rPr>
              <a:t>&lt;!DOCTYPE html&gt;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&lt;html&gt;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&lt;head&gt;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&lt;meta charset="utf-8"&gt;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&lt;/head&gt;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&lt;body&gt;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	&lt;h3&gt;</a:t>
            </a:r>
            <a:r>
              <a:rPr lang="ko-KR" altLang="en-US" dirty="0">
                <a:solidFill>
                  <a:schemeClr val="tx1"/>
                </a:solidFill>
              </a:rPr>
              <a:t>체크 박스</a:t>
            </a:r>
            <a:r>
              <a:rPr lang="en-US" altLang="ko-KR" dirty="0">
                <a:solidFill>
                  <a:schemeClr val="tx1"/>
                </a:solidFill>
              </a:rPr>
              <a:t>&lt;/h3&gt;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	&lt;form&gt;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		&lt;p&gt;TV</a:t>
            </a:r>
            <a:r>
              <a:rPr lang="ko-KR" altLang="en-US" dirty="0">
                <a:solidFill>
                  <a:schemeClr val="tx1"/>
                </a:solidFill>
              </a:rPr>
              <a:t>에서 즐겨보는 분야는</a:t>
            </a:r>
            <a:r>
              <a:rPr lang="en-US" altLang="ko-KR" dirty="0">
                <a:solidFill>
                  <a:schemeClr val="tx1"/>
                </a:solidFill>
              </a:rPr>
              <a:t>?&lt;/p&gt;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		&lt;input type="checkbox" name="item1" checked&gt;</a:t>
            </a:r>
            <a:r>
              <a:rPr lang="ko-KR" altLang="en-US" dirty="0">
                <a:solidFill>
                  <a:schemeClr val="tx1"/>
                </a:solidFill>
              </a:rPr>
              <a:t>뉴스</a:t>
            </a:r>
          </a:p>
          <a:p>
            <a:r>
              <a:rPr lang="ko-KR" altLang="en-US" dirty="0">
                <a:solidFill>
                  <a:schemeClr val="tx1"/>
                </a:solidFill>
              </a:rPr>
              <a:t>		</a:t>
            </a:r>
            <a:r>
              <a:rPr lang="en-US" altLang="ko-KR" dirty="0">
                <a:solidFill>
                  <a:schemeClr val="tx1"/>
                </a:solidFill>
              </a:rPr>
              <a:t>&lt;input type="checkbox" name="item2" checked&gt;</a:t>
            </a:r>
            <a:r>
              <a:rPr lang="ko-KR" altLang="en-US" dirty="0">
                <a:solidFill>
                  <a:schemeClr val="tx1"/>
                </a:solidFill>
              </a:rPr>
              <a:t>드라마</a:t>
            </a:r>
          </a:p>
          <a:p>
            <a:r>
              <a:rPr lang="ko-KR" altLang="en-US" dirty="0">
                <a:solidFill>
                  <a:schemeClr val="tx1"/>
                </a:solidFill>
              </a:rPr>
              <a:t>		</a:t>
            </a:r>
            <a:r>
              <a:rPr lang="en-US" altLang="ko-KR" dirty="0">
                <a:solidFill>
                  <a:schemeClr val="tx1"/>
                </a:solidFill>
              </a:rPr>
              <a:t>&lt;input type="checkbox" name="item3"&gt;</a:t>
            </a:r>
            <a:r>
              <a:rPr lang="ko-KR" altLang="en-US" dirty="0">
                <a:solidFill>
                  <a:schemeClr val="tx1"/>
                </a:solidFill>
              </a:rPr>
              <a:t>스포츠</a:t>
            </a:r>
          </a:p>
          <a:p>
            <a:r>
              <a:rPr lang="ko-KR" altLang="en-US" dirty="0">
                <a:solidFill>
                  <a:schemeClr val="tx1"/>
                </a:solidFill>
              </a:rPr>
              <a:t>		</a:t>
            </a:r>
            <a:r>
              <a:rPr lang="en-US" altLang="ko-KR" dirty="0">
                <a:solidFill>
                  <a:schemeClr val="tx1"/>
                </a:solidFill>
              </a:rPr>
              <a:t>&lt;input type="checkbox" name="item4" checked&gt;</a:t>
            </a:r>
            <a:r>
              <a:rPr lang="ko-KR" altLang="en-US" dirty="0">
                <a:solidFill>
                  <a:schemeClr val="tx1"/>
                </a:solidFill>
              </a:rPr>
              <a:t>엔터테인먼트</a:t>
            </a:r>
          </a:p>
          <a:p>
            <a:r>
              <a:rPr lang="ko-KR" altLang="en-US" dirty="0">
                <a:solidFill>
                  <a:schemeClr val="tx1"/>
                </a:solidFill>
              </a:rPr>
              <a:t>		</a:t>
            </a:r>
            <a:r>
              <a:rPr lang="en-US" altLang="ko-KR" dirty="0">
                <a:solidFill>
                  <a:schemeClr val="tx1"/>
                </a:solidFill>
              </a:rPr>
              <a:t>&lt;input type="checkbox" name="item5"&gt;</a:t>
            </a:r>
            <a:r>
              <a:rPr lang="ko-KR" altLang="en-US" dirty="0">
                <a:solidFill>
                  <a:schemeClr val="tx1"/>
                </a:solidFill>
              </a:rPr>
              <a:t>기타</a:t>
            </a:r>
          </a:p>
          <a:p>
            <a:r>
              <a:rPr lang="ko-KR" altLang="en-US" dirty="0">
                <a:solidFill>
                  <a:schemeClr val="tx1"/>
                </a:solidFill>
              </a:rPr>
              <a:t>	</a:t>
            </a:r>
            <a:r>
              <a:rPr lang="en-US" altLang="ko-KR" dirty="0">
                <a:solidFill>
                  <a:schemeClr val="tx1"/>
                </a:solidFill>
              </a:rPr>
              <a:t>&lt;/form&gt;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&lt;/body&gt;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&lt;/html&gt;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18210" y="972589"/>
            <a:ext cx="2434273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2400" dirty="0"/>
              <a:t> ex3-4.html</a:t>
            </a:r>
          </a:p>
        </p:txBody>
      </p:sp>
    </p:spTree>
    <p:extLst>
      <p:ext uri="{BB962C8B-B14F-4D97-AF65-F5344CB8AC3E}">
        <p14:creationId xmlns:p14="http://schemas.microsoft.com/office/powerpoint/2010/main" val="432815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/>
        </p:nvCxnSpPr>
        <p:spPr>
          <a:xfrm>
            <a:off x="0" y="972589"/>
            <a:ext cx="12192000" cy="0"/>
          </a:xfrm>
          <a:prstGeom prst="line">
            <a:avLst/>
          </a:prstGeom>
          <a:ln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10438015" y="914400"/>
            <a:ext cx="1753985" cy="74815"/>
          </a:xfrm>
          <a:prstGeom prst="rect">
            <a:avLst/>
          </a:prstGeom>
          <a:solidFill>
            <a:srgbClr val="FF0D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773083" y="266008"/>
            <a:ext cx="105916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웹</a:t>
            </a:r>
            <a:r>
              <a:rPr lang="en-US" altLang="ko-KR" sz="3200" dirty="0"/>
              <a:t> </a:t>
            </a:r>
            <a:r>
              <a:rPr lang="ko-KR" altLang="en-US" sz="3200" dirty="0"/>
              <a:t>서버와 클라이언트의 구성도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7035" y="1574928"/>
            <a:ext cx="6662724" cy="444137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826141" y="5916582"/>
            <a:ext cx="2081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웹 서버 컴퓨터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043578" y="5988335"/>
            <a:ext cx="2744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클라이언트 컴퓨터</a:t>
            </a:r>
          </a:p>
        </p:txBody>
      </p:sp>
    </p:spTree>
    <p:extLst>
      <p:ext uri="{BB962C8B-B14F-4D97-AF65-F5344CB8AC3E}">
        <p14:creationId xmlns:p14="http://schemas.microsoft.com/office/powerpoint/2010/main" val="409586089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/>
        </p:nvCxnSpPr>
        <p:spPr>
          <a:xfrm>
            <a:off x="0" y="972589"/>
            <a:ext cx="12192000" cy="0"/>
          </a:xfrm>
          <a:prstGeom prst="line">
            <a:avLst/>
          </a:prstGeom>
          <a:ln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10438015" y="914400"/>
            <a:ext cx="1753985" cy="74815"/>
          </a:xfrm>
          <a:prstGeom prst="rect">
            <a:avLst/>
          </a:prstGeom>
          <a:solidFill>
            <a:srgbClr val="FF0D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773083" y="266007"/>
            <a:ext cx="62248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ex3-4.html</a:t>
            </a:r>
            <a:r>
              <a:rPr lang="ko-KR" altLang="en-US" sz="3200" dirty="0"/>
              <a:t>의 실행 결과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164" y="2526030"/>
            <a:ext cx="6924675" cy="217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03382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/>
        </p:nvCxnSpPr>
        <p:spPr>
          <a:xfrm>
            <a:off x="0" y="972589"/>
            <a:ext cx="12192000" cy="0"/>
          </a:xfrm>
          <a:prstGeom prst="line">
            <a:avLst/>
          </a:prstGeom>
          <a:ln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10438015" y="914400"/>
            <a:ext cx="1753985" cy="74815"/>
          </a:xfrm>
          <a:prstGeom prst="rect">
            <a:avLst/>
          </a:prstGeom>
          <a:solidFill>
            <a:srgbClr val="FF0D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773083" y="266007"/>
            <a:ext cx="79883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파일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1218210" y="1961802"/>
            <a:ext cx="9755579" cy="439186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216000" rIns="216000" bIns="216000" rtlCol="0" anchor="t" anchorCtr="0"/>
          <a:lstStyle/>
          <a:p>
            <a:r>
              <a:rPr lang="en-US" altLang="ko-KR" dirty="0">
                <a:solidFill>
                  <a:schemeClr val="tx1"/>
                </a:solidFill>
              </a:rPr>
              <a:t>&lt;!DOCTYPE html&gt;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&lt;html&gt;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&lt;head&gt;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&lt;meta charset="utf-8"&gt;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&lt;/head&gt;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&lt;body&gt;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	&lt;h3&gt;</a:t>
            </a:r>
            <a:r>
              <a:rPr lang="ko-KR" altLang="en-US" dirty="0">
                <a:solidFill>
                  <a:schemeClr val="tx1"/>
                </a:solidFill>
              </a:rPr>
              <a:t>파일 업로드</a:t>
            </a:r>
            <a:r>
              <a:rPr lang="en-US" altLang="ko-KR" dirty="0">
                <a:solidFill>
                  <a:schemeClr val="tx1"/>
                </a:solidFill>
              </a:rPr>
              <a:t>&lt;/h3&gt;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	&lt;form&gt;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		&lt;input type="file"&gt;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	&lt;/form&gt;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&lt;/body&gt;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&lt;/html&gt;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18210" y="1248403"/>
            <a:ext cx="2434273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2400" dirty="0"/>
              <a:t> ex3-5.html</a:t>
            </a:r>
          </a:p>
        </p:txBody>
      </p:sp>
    </p:spTree>
    <p:extLst>
      <p:ext uri="{BB962C8B-B14F-4D97-AF65-F5344CB8AC3E}">
        <p14:creationId xmlns:p14="http://schemas.microsoft.com/office/powerpoint/2010/main" val="7225418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/>
        </p:nvCxnSpPr>
        <p:spPr>
          <a:xfrm>
            <a:off x="0" y="972589"/>
            <a:ext cx="12192000" cy="0"/>
          </a:xfrm>
          <a:prstGeom prst="line">
            <a:avLst/>
          </a:prstGeom>
          <a:ln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10438015" y="914400"/>
            <a:ext cx="1753985" cy="74815"/>
          </a:xfrm>
          <a:prstGeom prst="rect">
            <a:avLst/>
          </a:prstGeom>
          <a:solidFill>
            <a:srgbClr val="FF0D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773083" y="266007"/>
            <a:ext cx="62248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ex3-5.html</a:t>
            </a:r>
            <a:r>
              <a:rPr lang="ko-KR" altLang="en-US" sz="3200" dirty="0"/>
              <a:t>의 실행 결과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8950" y="2649855"/>
            <a:ext cx="6134100" cy="192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55225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/>
        </p:nvCxnSpPr>
        <p:spPr>
          <a:xfrm>
            <a:off x="0" y="972589"/>
            <a:ext cx="12192000" cy="0"/>
          </a:xfrm>
          <a:prstGeom prst="line">
            <a:avLst/>
          </a:prstGeom>
          <a:ln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10438015" y="914400"/>
            <a:ext cx="1753985" cy="74815"/>
          </a:xfrm>
          <a:prstGeom prst="rect">
            <a:avLst/>
          </a:prstGeom>
          <a:solidFill>
            <a:srgbClr val="FF0D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773083" y="266007"/>
            <a:ext cx="79883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버튼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1218210" y="1749607"/>
            <a:ext cx="9755579" cy="47133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216000" rIns="216000" bIns="216000" rtlCol="0" anchor="t" anchorCtr="0"/>
          <a:lstStyle/>
          <a:p>
            <a:r>
              <a:rPr lang="en-US" altLang="ko-KR" dirty="0">
                <a:solidFill>
                  <a:schemeClr val="tx1"/>
                </a:solidFill>
              </a:rPr>
              <a:t>&lt;!DOCTYPE html&gt;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&lt;html&gt;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&lt;head&gt;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&lt;meta charset="utf-8"&gt;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&lt;/head&gt;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&lt;body&gt;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	&lt;h3&gt;</a:t>
            </a:r>
            <a:r>
              <a:rPr lang="ko-KR" altLang="en-US" dirty="0">
                <a:solidFill>
                  <a:schemeClr val="tx1"/>
                </a:solidFill>
              </a:rPr>
              <a:t>전화번호 입력</a:t>
            </a:r>
            <a:r>
              <a:rPr lang="en-US" altLang="ko-KR" dirty="0">
                <a:solidFill>
                  <a:schemeClr val="tx1"/>
                </a:solidFill>
              </a:rPr>
              <a:t>&lt;/h3&gt;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	&lt;form action="</a:t>
            </a:r>
            <a:r>
              <a:rPr lang="en-US" altLang="ko-KR" dirty="0" err="1">
                <a:solidFill>
                  <a:schemeClr val="tx1"/>
                </a:solidFill>
              </a:rPr>
              <a:t>insert.php</a:t>
            </a:r>
            <a:r>
              <a:rPr lang="en-US" altLang="ko-KR" dirty="0">
                <a:solidFill>
                  <a:schemeClr val="tx1"/>
                </a:solidFill>
              </a:rPr>
              <a:t>"&gt;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		</a:t>
            </a:r>
            <a:r>
              <a:rPr lang="ko-KR" altLang="en-US" dirty="0">
                <a:solidFill>
                  <a:schemeClr val="tx1"/>
                </a:solidFill>
              </a:rPr>
              <a:t>이름 </a:t>
            </a:r>
            <a:r>
              <a:rPr lang="en-US" altLang="ko-KR" dirty="0">
                <a:solidFill>
                  <a:schemeClr val="tx1"/>
                </a:solidFill>
              </a:rPr>
              <a:t>: &lt;input type="text"&gt;&lt;</a:t>
            </a:r>
            <a:r>
              <a:rPr lang="en-US" altLang="ko-KR" dirty="0" err="1">
                <a:solidFill>
                  <a:schemeClr val="tx1"/>
                </a:solidFill>
              </a:rPr>
              <a:t>br</a:t>
            </a:r>
            <a:r>
              <a:rPr lang="en-US" altLang="ko-KR" dirty="0">
                <a:solidFill>
                  <a:schemeClr val="tx1"/>
                </a:solidFill>
              </a:rPr>
              <a:t>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		</a:t>
            </a:r>
            <a:r>
              <a:rPr lang="ko-KR" altLang="en-US" dirty="0">
                <a:solidFill>
                  <a:schemeClr val="tx1"/>
                </a:solidFill>
              </a:rPr>
              <a:t>전화번호 </a:t>
            </a:r>
            <a:r>
              <a:rPr lang="en-US" altLang="ko-KR" dirty="0">
                <a:solidFill>
                  <a:schemeClr val="tx1"/>
                </a:solidFill>
              </a:rPr>
              <a:t>: &lt;input type="text"&gt;&lt;</a:t>
            </a:r>
            <a:r>
              <a:rPr lang="en-US" altLang="ko-KR" dirty="0" err="1">
                <a:solidFill>
                  <a:schemeClr val="tx1"/>
                </a:solidFill>
              </a:rPr>
              <a:t>br</a:t>
            </a:r>
            <a:r>
              <a:rPr lang="en-US" altLang="ko-KR" dirty="0">
                <a:solidFill>
                  <a:schemeClr val="tx1"/>
                </a:solidFill>
              </a:rPr>
              <a:t>&gt;&lt;</a:t>
            </a:r>
            <a:r>
              <a:rPr lang="en-US" altLang="ko-KR" dirty="0" err="1">
                <a:solidFill>
                  <a:schemeClr val="tx1"/>
                </a:solidFill>
              </a:rPr>
              <a:t>br</a:t>
            </a:r>
            <a:r>
              <a:rPr lang="en-US" altLang="ko-KR" dirty="0">
                <a:solidFill>
                  <a:schemeClr val="tx1"/>
                </a:solidFill>
              </a:rPr>
              <a:t>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		&lt;input type="submit" value="</a:t>
            </a:r>
            <a:r>
              <a:rPr lang="ko-KR" altLang="en-US" dirty="0">
                <a:solidFill>
                  <a:schemeClr val="tx1"/>
                </a:solidFill>
              </a:rPr>
              <a:t>저장하기</a:t>
            </a:r>
            <a:r>
              <a:rPr lang="en-US" altLang="ko-KR" dirty="0">
                <a:solidFill>
                  <a:schemeClr val="tx1"/>
                </a:solidFill>
              </a:rPr>
              <a:t>"&gt; 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		&lt;input type="button" value="</a:t>
            </a:r>
            <a:r>
              <a:rPr lang="ko-KR" altLang="en-US" dirty="0" err="1">
                <a:solidFill>
                  <a:schemeClr val="tx1"/>
                </a:solidFill>
              </a:rPr>
              <a:t>중복확인</a:t>
            </a:r>
            <a:r>
              <a:rPr lang="en-US" altLang="ko-KR" dirty="0">
                <a:solidFill>
                  <a:schemeClr val="tx1"/>
                </a:solidFill>
              </a:rPr>
              <a:t>"&gt;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		&lt;input type="reset" value="</a:t>
            </a:r>
            <a:r>
              <a:rPr lang="ko-KR" altLang="en-US" dirty="0" err="1">
                <a:solidFill>
                  <a:schemeClr val="tx1"/>
                </a:solidFill>
              </a:rPr>
              <a:t>다시쓰기</a:t>
            </a:r>
            <a:r>
              <a:rPr lang="en-US" altLang="ko-KR" dirty="0">
                <a:solidFill>
                  <a:schemeClr val="tx1"/>
                </a:solidFill>
              </a:rPr>
              <a:t>"&gt;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	&lt;/form&gt;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&lt;/body&gt;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&lt;/html&gt; 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18210" y="1094397"/>
            <a:ext cx="2434273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2400" dirty="0"/>
              <a:t> ex3-6.html</a:t>
            </a:r>
          </a:p>
        </p:txBody>
      </p:sp>
    </p:spTree>
    <p:extLst>
      <p:ext uri="{BB962C8B-B14F-4D97-AF65-F5344CB8AC3E}">
        <p14:creationId xmlns:p14="http://schemas.microsoft.com/office/powerpoint/2010/main" val="377764411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/>
        </p:nvCxnSpPr>
        <p:spPr>
          <a:xfrm>
            <a:off x="0" y="972589"/>
            <a:ext cx="12192000" cy="0"/>
          </a:xfrm>
          <a:prstGeom prst="line">
            <a:avLst/>
          </a:prstGeom>
          <a:ln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10438015" y="914400"/>
            <a:ext cx="1753985" cy="74815"/>
          </a:xfrm>
          <a:prstGeom prst="rect">
            <a:avLst/>
          </a:prstGeom>
          <a:solidFill>
            <a:srgbClr val="FF0D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773083" y="266007"/>
            <a:ext cx="62248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ex3-6.html</a:t>
            </a:r>
            <a:r>
              <a:rPr lang="ko-KR" altLang="en-US" sz="3200" dirty="0"/>
              <a:t>의 실행 결과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587" y="2548370"/>
            <a:ext cx="5838825" cy="234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43390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/>
        </p:nvCxnSpPr>
        <p:spPr>
          <a:xfrm>
            <a:off x="0" y="972589"/>
            <a:ext cx="12192000" cy="0"/>
          </a:xfrm>
          <a:prstGeom prst="line">
            <a:avLst/>
          </a:prstGeom>
          <a:ln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10438015" y="914400"/>
            <a:ext cx="1753985" cy="74815"/>
          </a:xfrm>
          <a:prstGeom prst="rect">
            <a:avLst/>
          </a:prstGeom>
          <a:solidFill>
            <a:srgbClr val="FF0D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773083" y="266007"/>
            <a:ext cx="79883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&lt;input&gt; </a:t>
            </a:r>
            <a:r>
              <a:rPr lang="ko-KR" altLang="en-US" sz="3200" dirty="0"/>
              <a:t>태그의 속성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1218210" y="1749607"/>
            <a:ext cx="9755579" cy="47133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216000" rIns="216000" bIns="216000" rtlCol="0" anchor="t" anchorCtr="0"/>
          <a:lstStyle/>
          <a:p>
            <a:r>
              <a:rPr lang="en-US" altLang="ko-KR" dirty="0">
                <a:solidFill>
                  <a:schemeClr val="tx1"/>
                </a:solidFill>
              </a:rPr>
              <a:t>&lt;!DOCTYPE html&gt;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&lt;html&gt;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&lt;head&gt;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&lt;meta charset="utf-8"&gt;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&lt;/head&gt;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&lt;body&gt;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	&lt;h3&gt;&amp;</a:t>
            </a:r>
            <a:r>
              <a:rPr lang="en-US" altLang="ko-KR" dirty="0" err="1">
                <a:solidFill>
                  <a:schemeClr val="tx1"/>
                </a:solidFill>
              </a:rPr>
              <a:t>lt;input&amp;gt</a:t>
            </a:r>
            <a:r>
              <a:rPr lang="en-US" altLang="ko-KR" dirty="0">
                <a:solidFill>
                  <a:schemeClr val="tx1"/>
                </a:solidFill>
              </a:rPr>
              <a:t>; </a:t>
            </a:r>
            <a:r>
              <a:rPr lang="ko-KR" altLang="en-US" dirty="0">
                <a:solidFill>
                  <a:schemeClr val="tx1"/>
                </a:solidFill>
              </a:rPr>
              <a:t>태그의 속성</a:t>
            </a:r>
            <a:r>
              <a:rPr lang="en-US" altLang="ko-KR" dirty="0">
                <a:solidFill>
                  <a:schemeClr val="tx1"/>
                </a:solidFill>
              </a:rPr>
              <a:t>&lt;/h3&gt;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	&lt;form&gt;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		</a:t>
            </a:r>
            <a:r>
              <a:rPr lang="ko-KR" altLang="en-US" dirty="0">
                <a:solidFill>
                  <a:schemeClr val="tx1"/>
                </a:solidFill>
              </a:rPr>
              <a:t>이름 </a:t>
            </a:r>
            <a:r>
              <a:rPr lang="en-US" altLang="ko-KR" dirty="0">
                <a:solidFill>
                  <a:schemeClr val="tx1"/>
                </a:solidFill>
              </a:rPr>
              <a:t>: &lt;input type="text" value="</a:t>
            </a:r>
            <a:r>
              <a:rPr lang="ko-KR" altLang="en-US" dirty="0">
                <a:solidFill>
                  <a:schemeClr val="tx1"/>
                </a:solidFill>
              </a:rPr>
              <a:t>홍길동</a:t>
            </a:r>
            <a:r>
              <a:rPr lang="en-US" altLang="ko-KR" dirty="0">
                <a:solidFill>
                  <a:schemeClr val="tx1"/>
                </a:solidFill>
              </a:rPr>
              <a:t>"&gt;&lt;</a:t>
            </a:r>
            <a:r>
              <a:rPr lang="en-US" altLang="ko-KR" dirty="0" err="1">
                <a:solidFill>
                  <a:schemeClr val="tx1"/>
                </a:solidFill>
              </a:rPr>
              <a:t>br</a:t>
            </a:r>
            <a:r>
              <a:rPr lang="en-US" altLang="ko-KR" dirty="0">
                <a:solidFill>
                  <a:schemeClr val="tx1"/>
                </a:solidFill>
              </a:rPr>
              <a:t>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		</a:t>
            </a:r>
            <a:r>
              <a:rPr lang="ko-KR" altLang="en-US" dirty="0">
                <a:solidFill>
                  <a:schemeClr val="tx1"/>
                </a:solidFill>
              </a:rPr>
              <a:t>별명 </a:t>
            </a:r>
            <a:r>
              <a:rPr lang="en-US" altLang="ko-KR" dirty="0">
                <a:solidFill>
                  <a:schemeClr val="tx1"/>
                </a:solidFill>
              </a:rPr>
              <a:t>: &lt;input type="text" autofocus&gt;&lt;</a:t>
            </a:r>
            <a:r>
              <a:rPr lang="en-US" altLang="ko-KR" dirty="0" err="1">
                <a:solidFill>
                  <a:schemeClr val="tx1"/>
                </a:solidFill>
              </a:rPr>
              <a:t>br</a:t>
            </a:r>
            <a:r>
              <a:rPr lang="en-US" altLang="ko-KR" dirty="0">
                <a:solidFill>
                  <a:schemeClr val="tx1"/>
                </a:solidFill>
              </a:rPr>
              <a:t>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		</a:t>
            </a:r>
            <a:r>
              <a:rPr lang="ko-KR" altLang="en-US" dirty="0">
                <a:solidFill>
                  <a:schemeClr val="tx1"/>
                </a:solidFill>
              </a:rPr>
              <a:t>아이디 </a:t>
            </a:r>
            <a:r>
              <a:rPr lang="en-US" altLang="ko-KR" dirty="0">
                <a:solidFill>
                  <a:schemeClr val="tx1"/>
                </a:solidFill>
              </a:rPr>
              <a:t>: &lt;input type="text" value="</a:t>
            </a:r>
            <a:r>
              <a:rPr lang="en-US" altLang="ko-KR" dirty="0" err="1">
                <a:solidFill>
                  <a:schemeClr val="tx1"/>
                </a:solidFill>
              </a:rPr>
              <a:t>hong</a:t>
            </a:r>
            <a:r>
              <a:rPr lang="en-US" altLang="ko-KR" dirty="0">
                <a:solidFill>
                  <a:schemeClr val="tx1"/>
                </a:solidFill>
              </a:rPr>
              <a:t>" </a:t>
            </a:r>
            <a:r>
              <a:rPr lang="en-US" altLang="ko-KR" dirty="0" err="1">
                <a:solidFill>
                  <a:schemeClr val="tx1"/>
                </a:solidFill>
              </a:rPr>
              <a:t>readonly</a:t>
            </a:r>
            <a:r>
              <a:rPr lang="en-US" altLang="ko-KR" dirty="0">
                <a:solidFill>
                  <a:schemeClr val="tx1"/>
                </a:solidFill>
              </a:rPr>
              <a:t>&gt;&lt;</a:t>
            </a:r>
            <a:r>
              <a:rPr lang="en-US" altLang="ko-KR" dirty="0" err="1">
                <a:solidFill>
                  <a:schemeClr val="tx1"/>
                </a:solidFill>
              </a:rPr>
              <a:t>br</a:t>
            </a:r>
            <a:r>
              <a:rPr lang="en-US" altLang="ko-KR" dirty="0">
                <a:solidFill>
                  <a:schemeClr val="tx1"/>
                </a:solidFill>
              </a:rPr>
              <a:t>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		</a:t>
            </a:r>
            <a:r>
              <a:rPr lang="ko-KR" altLang="en-US" dirty="0" err="1">
                <a:solidFill>
                  <a:schemeClr val="tx1"/>
                </a:solidFill>
              </a:rPr>
              <a:t>회원레벨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: &lt;input type="text" value="9" disabled&gt;&lt;</a:t>
            </a:r>
            <a:r>
              <a:rPr lang="en-US" altLang="ko-KR" dirty="0" err="1">
                <a:solidFill>
                  <a:schemeClr val="tx1"/>
                </a:solidFill>
              </a:rPr>
              <a:t>br</a:t>
            </a:r>
            <a:r>
              <a:rPr lang="en-US" altLang="ko-KR" dirty="0">
                <a:solidFill>
                  <a:schemeClr val="tx1"/>
                </a:solidFill>
              </a:rPr>
              <a:t>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		</a:t>
            </a:r>
            <a:r>
              <a:rPr lang="ko-KR" altLang="en-US" dirty="0">
                <a:solidFill>
                  <a:schemeClr val="tx1"/>
                </a:solidFill>
              </a:rPr>
              <a:t>전화번호 </a:t>
            </a:r>
            <a:r>
              <a:rPr lang="en-US" altLang="ko-KR" dirty="0">
                <a:solidFill>
                  <a:schemeClr val="tx1"/>
                </a:solidFill>
              </a:rPr>
              <a:t>: &lt;input type="text" placeholder="010-123-1234"&gt;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	&lt;/form&gt;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&lt;/body&gt;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&lt;/html&gt; 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18210" y="1094397"/>
            <a:ext cx="2434273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2400" dirty="0"/>
              <a:t> ex3-7.html</a:t>
            </a:r>
          </a:p>
        </p:txBody>
      </p:sp>
    </p:spTree>
    <p:extLst>
      <p:ext uri="{BB962C8B-B14F-4D97-AF65-F5344CB8AC3E}">
        <p14:creationId xmlns:p14="http://schemas.microsoft.com/office/powerpoint/2010/main" val="97378472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/>
        </p:nvCxnSpPr>
        <p:spPr>
          <a:xfrm>
            <a:off x="0" y="972589"/>
            <a:ext cx="12192000" cy="0"/>
          </a:xfrm>
          <a:prstGeom prst="line">
            <a:avLst/>
          </a:prstGeom>
          <a:ln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10438015" y="914400"/>
            <a:ext cx="1753985" cy="74815"/>
          </a:xfrm>
          <a:prstGeom prst="rect">
            <a:avLst/>
          </a:prstGeom>
          <a:solidFill>
            <a:srgbClr val="FF0D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773083" y="266007"/>
            <a:ext cx="62248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ex3-7.html</a:t>
            </a:r>
            <a:r>
              <a:rPr lang="ko-KR" altLang="en-US" sz="3200" dirty="0"/>
              <a:t>의 실행 결과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8962" y="2486284"/>
            <a:ext cx="5934075" cy="260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9946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/>
        </p:nvCxnSpPr>
        <p:spPr>
          <a:xfrm>
            <a:off x="0" y="972589"/>
            <a:ext cx="12192000" cy="0"/>
          </a:xfrm>
          <a:prstGeom prst="line">
            <a:avLst/>
          </a:prstGeom>
          <a:ln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10438015" y="914400"/>
            <a:ext cx="1753985" cy="74815"/>
          </a:xfrm>
          <a:prstGeom prst="rect">
            <a:avLst/>
          </a:prstGeom>
          <a:solidFill>
            <a:srgbClr val="FF0D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773083" y="266007"/>
            <a:ext cx="79883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선택 박스 </a:t>
            </a:r>
            <a:r>
              <a:rPr lang="en-US" altLang="ko-KR" sz="3200" dirty="0"/>
              <a:t>- &lt;select&gt; &lt;option&gt;</a:t>
            </a:r>
            <a:endParaRPr lang="ko-KR" altLang="en-US" sz="3200" dirty="0"/>
          </a:p>
        </p:txBody>
      </p:sp>
      <p:sp>
        <p:nvSpPr>
          <p:cNvPr id="5" name="직사각형 4"/>
          <p:cNvSpPr/>
          <p:nvPr/>
        </p:nvSpPr>
        <p:spPr>
          <a:xfrm>
            <a:off x="1218210" y="2015614"/>
            <a:ext cx="9755579" cy="41773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216000" rIns="216000" bIns="216000" rtlCol="0" anchor="t" anchorCtr="0"/>
          <a:lstStyle/>
          <a:p>
            <a:r>
              <a:rPr lang="en-US" altLang="ko-KR" dirty="0">
                <a:solidFill>
                  <a:schemeClr val="tx1"/>
                </a:solidFill>
              </a:rPr>
              <a:t>&lt;body&gt;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	&lt;h3&gt;</a:t>
            </a:r>
            <a:r>
              <a:rPr lang="ko-KR" altLang="en-US" dirty="0">
                <a:solidFill>
                  <a:schemeClr val="tx1"/>
                </a:solidFill>
              </a:rPr>
              <a:t>선택 박스</a:t>
            </a:r>
            <a:r>
              <a:rPr lang="en-US" altLang="ko-KR" dirty="0">
                <a:solidFill>
                  <a:schemeClr val="tx1"/>
                </a:solidFill>
              </a:rPr>
              <a:t>&lt;/h3&gt;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	&lt;form&gt;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		</a:t>
            </a:r>
            <a:r>
              <a:rPr lang="ko-KR" altLang="en-US" dirty="0">
                <a:solidFill>
                  <a:schemeClr val="tx1"/>
                </a:solidFill>
              </a:rPr>
              <a:t>이메일 </a:t>
            </a:r>
            <a:r>
              <a:rPr lang="en-US" altLang="ko-KR" dirty="0">
                <a:solidFill>
                  <a:schemeClr val="tx1"/>
                </a:solidFill>
              </a:rPr>
              <a:t>: &lt;input type="text" value="</a:t>
            </a:r>
            <a:r>
              <a:rPr lang="ko-KR" altLang="en-US" dirty="0">
                <a:solidFill>
                  <a:schemeClr val="tx1"/>
                </a:solidFill>
              </a:rPr>
              <a:t>홍길동</a:t>
            </a:r>
            <a:r>
              <a:rPr lang="en-US" altLang="ko-KR" dirty="0">
                <a:solidFill>
                  <a:schemeClr val="tx1"/>
                </a:solidFill>
              </a:rPr>
              <a:t>"&gt; @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		&lt;select&gt;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		&lt;option&gt;</a:t>
            </a:r>
            <a:r>
              <a:rPr lang="ko-KR" altLang="en-US" dirty="0">
                <a:solidFill>
                  <a:schemeClr val="tx1"/>
                </a:solidFill>
              </a:rPr>
              <a:t>직접 입력</a:t>
            </a:r>
            <a:r>
              <a:rPr lang="en-US" altLang="ko-KR" dirty="0">
                <a:solidFill>
                  <a:schemeClr val="tx1"/>
                </a:solidFill>
              </a:rPr>
              <a:t>&lt;/option&gt;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		&lt;option&gt;naver.com&lt;/option&gt;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		&lt;option&gt;hanmail.net&lt;/option&gt;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		&lt;option&gt;gmail.com&lt;/option&gt;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		&lt;option&gt;nate.com&lt;/option&gt;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		&lt;/select&gt; 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	&lt;/form&gt;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&lt;/body&gt;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218210" y="1360404"/>
            <a:ext cx="2434273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2400" dirty="0"/>
              <a:t> ex3-8.html</a:t>
            </a:r>
          </a:p>
        </p:txBody>
      </p:sp>
    </p:spTree>
    <p:extLst>
      <p:ext uri="{BB962C8B-B14F-4D97-AF65-F5344CB8AC3E}">
        <p14:creationId xmlns:p14="http://schemas.microsoft.com/office/powerpoint/2010/main" val="110941581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/>
        </p:nvCxnSpPr>
        <p:spPr>
          <a:xfrm>
            <a:off x="0" y="972589"/>
            <a:ext cx="12192000" cy="0"/>
          </a:xfrm>
          <a:prstGeom prst="line">
            <a:avLst/>
          </a:prstGeom>
          <a:ln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10438015" y="914400"/>
            <a:ext cx="1753985" cy="74815"/>
          </a:xfrm>
          <a:prstGeom prst="rect">
            <a:avLst/>
          </a:prstGeom>
          <a:solidFill>
            <a:srgbClr val="FF0D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773083" y="266007"/>
            <a:ext cx="62248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ex3-8.html</a:t>
            </a:r>
            <a:r>
              <a:rPr lang="ko-KR" altLang="en-US" sz="3200" dirty="0"/>
              <a:t>의 실행 결과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1325" y="2360381"/>
            <a:ext cx="6229350" cy="261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71936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/>
        </p:nvCxnSpPr>
        <p:spPr>
          <a:xfrm>
            <a:off x="0" y="972589"/>
            <a:ext cx="12192000" cy="0"/>
          </a:xfrm>
          <a:prstGeom prst="line">
            <a:avLst/>
          </a:prstGeom>
          <a:ln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10438015" y="914400"/>
            <a:ext cx="1753985" cy="74815"/>
          </a:xfrm>
          <a:prstGeom prst="rect">
            <a:avLst/>
          </a:prstGeom>
          <a:solidFill>
            <a:srgbClr val="FF0D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773083" y="266007"/>
            <a:ext cx="79883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다중 입력 창 </a:t>
            </a:r>
            <a:r>
              <a:rPr lang="en-US" altLang="ko-KR" sz="3200" dirty="0"/>
              <a:t>- &lt;</a:t>
            </a:r>
            <a:r>
              <a:rPr lang="en-US" altLang="ko-KR" sz="3200" dirty="0" err="1"/>
              <a:t>textarea</a:t>
            </a:r>
            <a:r>
              <a:rPr lang="en-US" altLang="ko-KR" sz="3200" dirty="0"/>
              <a:t>&gt;</a:t>
            </a:r>
            <a:endParaRPr lang="ko-KR" altLang="en-US" sz="3200" dirty="0"/>
          </a:p>
        </p:txBody>
      </p:sp>
      <p:sp>
        <p:nvSpPr>
          <p:cNvPr id="5" name="직사각형 4"/>
          <p:cNvSpPr/>
          <p:nvPr/>
        </p:nvSpPr>
        <p:spPr>
          <a:xfrm>
            <a:off x="1218210" y="1749607"/>
            <a:ext cx="9755579" cy="47133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216000" rIns="216000" bIns="216000" rtlCol="0" anchor="t" anchorCtr="0"/>
          <a:lstStyle/>
          <a:p>
            <a:r>
              <a:rPr lang="en-US" altLang="ko-KR" dirty="0">
                <a:solidFill>
                  <a:schemeClr val="tx1"/>
                </a:solidFill>
              </a:rPr>
              <a:t>&lt;!DOCTYPE html&gt;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&lt;html&gt;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&lt;head&gt;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&lt;meta charset="utf-8"&gt;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&lt;/head&gt;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&lt;body&gt;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	&lt;h3&gt;</a:t>
            </a:r>
            <a:r>
              <a:rPr lang="ko-KR" altLang="en-US" dirty="0">
                <a:solidFill>
                  <a:schemeClr val="tx1"/>
                </a:solidFill>
              </a:rPr>
              <a:t>남기고 싶은 말</a:t>
            </a:r>
            <a:r>
              <a:rPr lang="en-US" altLang="ko-KR" dirty="0">
                <a:solidFill>
                  <a:schemeClr val="tx1"/>
                </a:solidFill>
              </a:rPr>
              <a:t>&lt;/h3&gt;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	&lt;form&gt;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		&lt;</a:t>
            </a:r>
            <a:r>
              <a:rPr lang="en-US" altLang="ko-KR" dirty="0" err="1">
                <a:solidFill>
                  <a:schemeClr val="tx1"/>
                </a:solidFill>
              </a:rPr>
              <a:t>textarea</a:t>
            </a:r>
            <a:r>
              <a:rPr lang="en-US" altLang="ko-KR" dirty="0">
                <a:solidFill>
                  <a:schemeClr val="tx1"/>
                </a:solidFill>
              </a:rPr>
              <a:t> cols="80" rows="6"&gt;&lt;/</a:t>
            </a:r>
            <a:r>
              <a:rPr lang="en-US" altLang="ko-KR" dirty="0" err="1">
                <a:solidFill>
                  <a:schemeClr val="tx1"/>
                </a:solidFill>
              </a:rPr>
              <a:t>textarea</a:t>
            </a:r>
            <a:r>
              <a:rPr lang="en-US" altLang="ko-KR" dirty="0">
                <a:solidFill>
                  <a:schemeClr val="tx1"/>
                </a:solidFill>
              </a:rPr>
              <a:t>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	&lt;/form&gt;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&lt;/body&gt;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&lt;/html&gt;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18210" y="1094397"/>
            <a:ext cx="2434273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2400" dirty="0"/>
              <a:t> ex3-9.html</a:t>
            </a:r>
          </a:p>
        </p:txBody>
      </p:sp>
    </p:spTree>
    <p:extLst>
      <p:ext uri="{BB962C8B-B14F-4D97-AF65-F5344CB8AC3E}">
        <p14:creationId xmlns:p14="http://schemas.microsoft.com/office/powerpoint/2010/main" val="21841849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972589"/>
            <a:ext cx="12192000" cy="0"/>
          </a:xfrm>
          <a:prstGeom prst="line">
            <a:avLst/>
          </a:prstGeom>
          <a:ln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10438015" y="914400"/>
            <a:ext cx="1753985" cy="74815"/>
          </a:xfrm>
          <a:prstGeom prst="rect">
            <a:avLst/>
          </a:prstGeom>
          <a:solidFill>
            <a:srgbClr val="FF0D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773083" y="266007"/>
            <a:ext cx="40815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실습 프로그램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389583" y="1477459"/>
            <a:ext cx="963920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2400" dirty="0"/>
              <a:t> ① </a:t>
            </a:r>
            <a:r>
              <a:rPr lang="ko-KR" altLang="en-US" sz="2400" b="1" dirty="0"/>
              <a:t>텍스트 에디터</a:t>
            </a:r>
            <a:r>
              <a:rPr lang="en-US" altLang="ko-KR" sz="2400" b="1" dirty="0"/>
              <a:t>(Text Editor)  </a:t>
            </a:r>
          </a:p>
          <a:p>
            <a:pPr>
              <a:lnSpc>
                <a:spcPct val="150000"/>
              </a:lnSpc>
            </a:pPr>
            <a:r>
              <a:rPr lang="en-US" altLang="ko-KR" sz="2400" dirty="0"/>
              <a:t>        - HTML </a:t>
            </a:r>
            <a:r>
              <a:rPr lang="ko-KR" altLang="en-US" sz="2400" dirty="0"/>
              <a:t>문서를 편집하고 파일로 저장</a:t>
            </a:r>
            <a:endParaRPr lang="en-US" altLang="ko-KR" sz="2400" dirty="0"/>
          </a:p>
          <a:p>
            <a:pPr>
              <a:lnSpc>
                <a:spcPct val="150000"/>
              </a:lnSpc>
            </a:pPr>
            <a:r>
              <a:rPr lang="en-US" altLang="ko-KR" sz="2400" dirty="0"/>
              <a:t>        - </a:t>
            </a:r>
            <a:r>
              <a:rPr lang="ko-KR" altLang="en-US" sz="2400" dirty="0" err="1"/>
              <a:t>서브라임</a:t>
            </a:r>
            <a:r>
              <a:rPr lang="ko-KR" altLang="en-US" sz="2400" dirty="0"/>
              <a:t> 텍스트 설치 </a:t>
            </a:r>
            <a:endParaRPr lang="en-US" altLang="ko-KR" sz="2400" dirty="0"/>
          </a:p>
          <a:p>
            <a:pPr>
              <a:lnSpc>
                <a:spcPct val="150000"/>
              </a:lnSpc>
            </a:pPr>
            <a:r>
              <a:rPr lang="en-US" altLang="ko-KR" sz="2400" dirty="0"/>
              <a:t>           </a:t>
            </a:r>
            <a:r>
              <a:rPr lang="en-US" altLang="ko-KR" sz="2400" dirty="0">
                <a:hlinkClick r:id="rId2"/>
              </a:rPr>
              <a:t>http://sublimetext.com</a:t>
            </a:r>
            <a:endParaRPr lang="en-US" altLang="ko-KR" sz="24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2400" dirty="0"/>
              <a:t> ② </a:t>
            </a:r>
            <a:r>
              <a:rPr lang="ko-KR" altLang="en-US" sz="2400" b="1" dirty="0"/>
              <a:t>웹 브라우저</a:t>
            </a:r>
            <a:r>
              <a:rPr lang="en-US" altLang="ko-KR" sz="2400" b="1" dirty="0"/>
              <a:t>(Web Browser) </a:t>
            </a:r>
          </a:p>
          <a:p>
            <a:pPr>
              <a:lnSpc>
                <a:spcPct val="150000"/>
              </a:lnSpc>
            </a:pPr>
            <a:r>
              <a:rPr lang="en-US" altLang="ko-KR" sz="2400" dirty="0"/>
              <a:t>        - </a:t>
            </a:r>
            <a:r>
              <a:rPr lang="ko-KR" altLang="en-US" sz="2400" dirty="0"/>
              <a:t>저장된 </a:t>
            </a:r>
            <a:r>
              <a:rPr lang="en-US" altLang="ko-KR" sz="2400" dirty="0"/>
              <a:t>HTML </a:t>
            </a:r>
            <a:r>
              <a:rPr lang="ko-KR" altLang="en-US" sz="2400" dirty="0"/>
              <a:t>문서 파일을 실행하여 결과를 확인</a:t>
            </a:r>
            <a:endParaRPr lang="en-US" altLang="ko-KR" sz="2400" dirty="0"/>
          </a:p>
          <a:p>
            <a:pPr>
              <a:lnSpc>
                <a:spcPct val="150000"/>
              </a:lnSpc>
            </a:pPr>
            <a:r>
              <a:rPr lang="en-US" altLang="ko-KR" sz="2400" dirty="0"/>
              <a:t>        - </a:t>
            </a:r>
            <a:r>
              <a:rPr lang="ko-KR" altLang="en-US" sz="2400" dirty="0"/>
              <a:t>크롬 브라우저 설치</a:t>
            </a:r>
            <a:endParaRPr lang="en-US" altLang="ko-KR" sz="2400" dirty="0"/>
          </a:p>
          <a:p>
            <a:pPr>
              <a:lnSpc>
                <a:spcPct val="150000"/>
              </a:lnSpc>
            </a:pPr>
            <a:r>
              <a:rPr lang="en-US" altLang="ko-KR" sz="2400" dirty="0"/>
              <a:t>          http://www.google.com/chrome </a:t>
            </a:r>
          </a:p>
        </p:txBody>
      </p:sp>
    </p:spTree>
    <p:extLst>
      <p:ext uri="{BB962C8B-B14F-4D97-AF65-F5344CB8AC3E}">
        <p14:creationId xmlns:p14="http://schemas.microsoft.com/office/powerpoint/2010/main" val="153798773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/>
        </p:nvCxnSpPr>
        <p:spPr>
          <a:xfrm>
            <a:off x="0" y="972589"/>
            <a:ext cx="12192000" cy="0"/>
          </a:xfrm>
          <a:prstGeom prst="line">
            <a:avLst/>
          </a:prstGeom>
          <a:ln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10438015" y="914400"/>
            <a:ext cx="1753985" cy="74815"/>
          </a:xfrm>
          <a:prstGeom prst="rect">
            <a:avLst/>
          </a:prstGeom>
          <a:solidFill>
            <a:srgbClr val="FF0D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773083" y="266007"/>
            <a:ext cx="62248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ex3-9.html</a:t>
            </a:r>
            <a:r>
              <a:rPr lang="ko-KR" altLang="en-US" sz="3200" dirty="0"/>
              <a:t>의 실행 결과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6087" y="2423506"/>
            <a:ext cx="6219825" cy="24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36048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/>
        </p:nvCxnSpPr>
        <p:spPr>
          <a:xfrm>
            <a:off x="0" y="972589"/>
            <a:ext cx="12192000" cy="0"/>
          </a:xfrm>
          <a:prstGeom prst="line">
            <a:avLst/>
          </a:prstGeom>
          <a:ln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10438015" y="914400"/>
            <a:ext cx="1753985" cy="74815"/>
          </a:xfrm>
          <a:prstGeom prst="rect">
            <a:avLst/>
          </a:prstGeom>
          <a:solidFill>
            <a:srgbClr val="FF0D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773083" y="266007"/>
            <a:ext cx="79883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테이블 삽입 </a:t>
            </a:r>
            <a:r>
              <a:rPr lang="en-US" altLang="ko-KR" sz="3200" dirty="0"/>
              <a:t>- &lt;table&gt; &lt;</a:t>
            </a:r>
            <a:r>
              <a:rPr lang="en-US" altLang="ko-KR" sz="3200" dirty="0" err="1"/>
              <a:t>tr</a:t>
            </a:r>
            <a:r>
              <a:rPr lang="en-US" altLang="ko-KR" sz="3200" dirty="0"/>
              <a:t>&gt; &lt;</a:t>
            </a:r>
            <a:r>
              <a:rPr lang="en-US" altLang="ko-KR" sz="3200" dirty="0" err="1"/>
              <a:t>th</a:t>
            </a:r>
            <a:r>
              <a:rPr lang="en-US" altLang="ko-KR" sz="3200" dirty="0"/>
              <a:t>&gt; &lt;td&gt;</a:t>
            </a:r>
            <a:endParaRPr lang="ko-KR" altLang="en-US" sz="3200" dirty="0"/>
          </a:p>
        </p:txBody>
      </p:sp>
      <p:sp>
        <p:nvSpPr>
          <p:cNvPr id="5" name="직사각형 4"/>
          <p:cNvSpPr/>
          <p:nvPr/>
        </p:nvSpPr>
        <p:spPr>
          <a:xfrm>
            <a:off x="1218210" y="1749607"/>
            <a:ext cx="9755579" cy="47133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216000" rIns="216000" bIns="216000" rtlCol="0" anchor="t" anchorCtr="0"/>
          <a:lstStyle/>
          <a:p>
            <a:r>
              <a:rPr lang="en-US" altLang="ko-KR" sz="1600" dirty="0">
                <a:solidFill>
                  <a:schemeClr val="tx1"/>
                </a:solidFill>
              </a:rPr>
              <a:t>	&lt;h3&gt;</a:t>
            </a:r>
            <a:r>
              <a:rPr lang="ko-KR" altLang="en-US" sz="1600" dirty="0">
                <a:solidFill>
                  <a:schemeClr val="tx1"/>
                </a:solidFill>
              </a:rPr>
              <a:t>오늘의 날씨</a:t>
            </a:r>
            <a:r>
              <a:rPr lang="en-US" altLang="ko-KR" sz="1600" dirty="0">
                <a:solidFill>
                  <a:schemeClr val="tx1"/>
                </a:solidFill>
              </a:rPr>
              <a:t>&lt;/h3&gt;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	&lt;table border="1"&gt;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		&lt;</a:t>
            </a:r>
            <a:r>
              <a:rPr lang="en-US" altLang="ko-KR" sz="1600" dirty="0" err="1">
                <a:solidFill>
                  <a:schemeClr val="tx1"/>
                </a:solidFill>
              </a:rPr>
              <a:t>tr</a:t>
            </a:r>
            <a:r>
              <a:rPr lang="en-US" altLang="ko-KR" sz="1600" dirty="0">
                <a:solidFill>
                  <a:schemeClr val="tx1"/>
                </a:solidFill>
              </a:rPr>
              <a:t>&gt;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			&lt;</a:t>
            </a:r>
            <a:r>
              <a:rPr lang="en-US" altLang="ko-KR" sz="1600" dirty="0" err="1">
                <a:solidFill>
                  <a:schemeClr val="tx1"/>
                </a:solidFill>
              </a:rPr>
              <a:t>th</a:t>
            </a:r>
            <a:r>
              <a:rPr lang="en-US" altLang="ko-KR" sz="1600" dirty="0">
                <a:solidFill>
                  <a:schemeClr val="tx1"/>
                </a:solidFill>
              </a:rPr>
              <a:t>&gt;</a:t>
            </a:r>
            <a:r>
              <a:rPr lang="ko-KR" altLang="en-US" sz="1600" dirty="0">
                <a:solidFill>
                  <a:schemeClr val="tx1"/>
                </a:solidFill>
              </a:rPr>
              <a:t>지역</a:t>
            </a:r>
            <a:r>
              <a:rPr lang="en-US" altLang="ko-KR" sz="1600" dirty="0">
                <a:solidFill>
                  <a:schemeClr val="tx1"/>
                </a:solidFill>
              </a:rPr>
              <a:t>&lt;/</a:t>
            </a:r>
            <a:r>
              <a:rPr lang="en-US" altLang="ko-KR" sz="1600" dirty="0" err="1">
                <a:solidFill>
                  <a:schemeClr val="tx1"/>
                </a:solidFill>
              </a:rPr>
              <a:t>th</a:t>
            </a:r>
            <a:r>
              <a:rPr lang="en-US" altLang="ko-KR" sz="1600" dirty="0">
                <a:solidFill>
                  <a:schemeClr val="tx1"/>
                </a:solidFill>
              </a:rPr>
              <a:t>&gt; &lt;</a:t>
            </a:r>
            <a:r>
              <a:rPr lang="en-US" altLang="ko-KR" sz="1600" dirty="0" err="1">
                <a:solidFill>
                  <a:schemeClr val="tx1"/>
                </a:solidFill>
              </a:rPr>
              <a:t>th</a:t>
            </a:r>
            <a:r>
              <a:rPr lang="en-US" altLang="ko-KR" sz="1600" dirty="0">
                <a:solidFill>
                  <a:schemeClr val="tx1"/>
                </a:solidFill>
              </a:rPr>
              <a:t>&gt;</a:t>
            </a:r>
            <a:r>
              <a:rPr lang="ko-KR" altLang="en-US" sz="1600" dirty="0">
                <a:solidFill>
                  <a:schemeClr val="tx1"/>
                </a:solidFill>
              </a:rPr>
              <a:t>최저기온</a:t>
            </a:r>
            <a:r>
              <a:rPr lang="en-US" altLang="ko-KR" sz="1600" dirty="0">
                <a:solidFill>
                  <a:schemeClr val="tx1"/>
                </a:solidFill>
              </a:rPr>
              <a:t>&lt;/</a:t>
            </a:r>
            <a:r>
              <a:rPr lang="en-US" altLang="ko-KR" sz="1600" dirty="0" err="1">
                <a:solidFill>
                  <a:schemeClr val="tx1"/>
                </a:solidFill>
              </a:rPr>
              <a:t>th</a:t>
            </a:r>
            <a:r>
              <a:rPr lang="en-US" altLang="ko-KR" sz="1600" dirty="0">
                <a:solidFill>
                  <a:schemeClr val="tx1"/>
                </a:solidFill>
              </a:rPr>
              <a:t>&gt; &lt;</a:t>
            </a:r>
            <a:r>
              <a:rPr lang="en-US" altLang="ko-KR" sz="1600" dirty="0" err="1">
                <a:solidFill>
                  <a:schemeClr val="tx1"/>
                </a:solidFill>
              </a:rPr>
              <a:t>th</a:t>
            </a:r>
            <a:r>
              <a:rPr lang="en-US" altLang="ko-KR" sz="1600" dirty="0">
                <a:solidFill>
                  <a:schemeClr val="tx1"/>
                </a:solidFill>
              </a:rPr>
              <a:t>&gt;</a:t>
            </a:r>
            <a:r>
              <a:rPr lang="ko-KR" altLang="en-US" sz="1600" dirty="0">
                <a:solidFill>
                  <a:schemeClr val="tx1"/>
                </a:solidFill>
              </a:rPr>
              <a:t>최고기온</a:t>
            </a:r>
            <a:r>
              <a:rPr lang="en-US" altLang="ko-KR" sz="1600" dirty="0">
                <a:solidFill>
                  <a:schemeClr val="tx1"/>
                </a:solidFill>
              </a:rPr>
              <a:t>&lt;/</a:t>
            </a:r>
            <a:r>
              <a:rPr lang="en-US" altLang="ko-KR" sz="1600" dirty="0" err="1">
                <a:solidFill>
                  <a:schemeClr val="tx1"/>
                </a:solidFill>
              </a:rPr>
              <a:t>th</a:t>
            </a:r>
            <a:r>
              <a:rPr lang="en-US" altLang="ko-KR" sz="1600" dirty="0">
                <a:solidFill>
                  <a:schemeClr val="tx1"/>
                </a:solidFill>
              </a:rPr>
              <a:t>&gt;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		&lt;/</a:t>
            </a:r>
            <a:r>
              <a:rPr lang="en-US" altLang="ko-KR" sz="1600" dirty="0" err="1">
                <a:solidFill>
                  <a:schemeClr val="tx1"/>
                </a:solidFill>
              </a:rPr>
              <a:t>tr</a:t>
            </a:r>
            <a:r>
              <a:rPr lang="en-US" altLang="ko-KR" sz="1600" dirty="0">
                <a:solidFill>
                  <a:schemeClr val="tx1"/>
                </a:solidFill>
              </a:rPr>
              <a:t>&gt;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		&lt;</a:t>
            </a:r>
            <a:r>
              <a:rPr lang="en-US" altLang="ko-KR" sz="1600" dirty="0" err="1">
                <a:solidFill>
                  <a:schemeClr val="tx1"/>
                </a:solidFill>
              </a:rPr>
              <a:t>tr</a:t>
            </a:r>
            <a:r>
              <a:rPr lang="en-US" altLang="ko-KR" sz="1600" dirty="0">
                <a:solidFill>
                  <a:schemeClr val="tx1"/>
                </a:solidFill>
              </a:rPr>
              <a:t>&gt;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			&lt;td&gt;</a:t>
            </a:r>
            <a:r>
              <a:rPr lang="ko-KR" altLang="en-US" sz="1600" dirty="0">
                <a:solidFill>
                  <a:schemeClr val="tx1"/>
                </a:solidFill>
              </a:rPr>
              <a:t>서울</a:t>
            </a:r>
            <a:r>
              <a:rPr lang="en-US" altLang="ko-KR" sz="1600" dirty="0">
                <a:solidFill>
                  <a:schemeClr val="tx1"/>
                </a:solidFill>
              </a:rPr>
              <a:t>&lt;/td&gt; &lt;td&gt;20&lt;/td&gt; &lt;td&gt;30&lt;/td&gt;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		&lt;/</a:t>
            </a:r>
            <a:r>
              <a:rPr lang="en-US" altLang="ko-KR" sz="1600" dirty="0" err="1">
                <a:solidFill>
                  <a:schemeClr val="tx1"/>
                </a:solidFill>
              </a:rPr>
              <a:t>tr</a:t>
            </a:r>
            <a:r>
              <a:rPr lang="en-US" altLang="ko-KR" sz="1600" dirty="0">
                <a:solidFill>
                  <a:schemeClr val="tx1"/>
                </a:solidFill>
              </a:rPr>
              <a:t>&gt;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		&lt;</a:t>
            </a:r>
            <a:r>
              <a:rPr lang="en-US" altLang="ko-KR" sz="1600" dirty="0" err="1">
                <a:solidFill>
                  <a:schemeClr val="tx1"/>
                </a:solidFill>
              </a:rPr>
              <a:t>tr</a:t>
            </a:r>
            <a:r>
              <a:rPr lang="en-US" altLang="ko-KR" sz="1600" dirty="0">
                <a:solidFill>
                  <a:schemeClr val="tx1"/>
                </a:solidFill>
              </a:rPr>
              <a:t>&gt;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			&lt;td&gt;</a:t>
            </a:r>
            <a:r>
              <a:rPr lang="ko-KR" altLang="en-US" sz="1600" dirty="0">
                <a:solidFill>
                  <a:schemeClr val="tx1"/>
                </a:solidFill>
              </a:rPr>
              <a:t>대구</a:t>
            </a:r>
            <a:r>
              <a:rPr lang="en-US" altLang="ko-KR" sz="1600" dirty="0">
                <a:solidFill>
                  <a:schemeClr val="tx1"/>
                </a:solidFill>
              </a:rPr>
              <a:t>&lt;/td&gt; &lt;td&gt;20&lt;/td&gt; &lt;td&gt;30&lt;/td&gt;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		&lt;/</a:t>
            </a:r>
            <a:r>
              <a:rPr lang="en-US" altLang="ko-KR" sz="1600" dirty="0" err="1">
                <a:solidFill>
                  <a:schemeClr val="tx1"/>
                </a:solidFill>
              </a:rPr>
              <a:t>tr</a:t>
            </a:r>
            <a:r>
              <a:rPr lang="en-US" altLang="ko-KR" sz="1600" dirty="0">
                <a:solidFill>
                  <a:schemeClr val="tx1"/>
                </a:solidFill>
              </a:rPr>
              <a:t>&gt;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		&lt;</a:t>
            </a:r>
            <a:r>
              <a:rPr lang="en-US" altLang="ko-KR" sz="1600" dirty="0" err="1">
                <a:solidFill>
                  <a:schemeClr val="tx1"/>
                </a:solidFill>
              </a:rPr>
              <a:t>tr</a:t>
            </a:r>
            <a:r>
              <a:rPr lang="en-US" altLang="ko-KR" sz="1600" dirty="0">
                <a:solidFill>
                  <a:schemeClr val="tx1"/>
                </a:solidFill>
              </a:rPr>
              <a:t>&gt;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			&lt;td&gt;</a:t>
            </a:r>
            <a:r>
              <a:rPr lang="ko-KR" altLang="en-US" sz="1600" dirty="0">
                <a:solidFill>
                  <a:schemeClr val="tx1"/>
                </a:solidFill>
              </a:rPr>
              <a:t>광주</a:t>
            </a:r>
            <a:r>
              <a:rPr lang="en-US" altLang="ko-KR" sz="1600" dirty="0">
                <a:solidFill>
                  <a:schemeClr val="tx1"/>
                </a:solidFill>
              </a:rPr>
              <a:t>&lt;/td&gt; &lt;td&gt;20&lt;/td&gt; &lt;td&gt;30&lt;/td&gt;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		&lt;/</a:t>
            </a:r>
            <a:r>
              <a:rPr lang="en-US" altLang="ko-KR" sz="1600" dirty="0" err="1">
                <a:solidFill>
                  <a:schemeClr val="tx1"/>
                </a:solidFill>
              </a:rPr>
              <a:t>tr</a:t>
            </a:r>
            <a:r>
              <a:rPr lang="en-US" altLang="ko-KR" sz="1600" dirty="0">
                <a:solidFill>
                  <a:schemeClr val="tx1"/>
                </a:solidFill>
              </a:rPr>
              <a:t>&gt;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		&lt;</a:t>
            </a:r>
            <a:r>
              <a:rPr lang="en-US" altLang="ko-KR" sz="1600" dirty="0" err="1">
                <a:solidFill>
                  <a:schemeClr val="tx1"/>
                </a:solidFill>
              </a:rPr>
              <a:t>tr</a:t>
            </a:r>
            <a:r>
              <a:rPr lang="en-US" altLang="ko-KR" sz="1600" dirty="0">
                <a:solidFill>
                  <a:schemeClr val="tx1"/>
                </a:solidFill>
              </a:rPr>
              <a:t>&gt;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			&lt;td&gt;</a:t>
            </a:r>
            <a:r>
              <a:rPr lang="ko-KR" altLang="en-US" sz="1600" dirty="0">
                <a:solidFill>
                  <a:schemeClr val="tx1"/>
                </a:solidFill>
              </a:rPr>
              <a:t>부산</a:t>
            </a:r>
            <a:r>
              <a:rPr lang="en-US" altLang="ko-KR" sz="1600" dirty="0">
                <a:solidFill>
                  <a:schemeClr val="tx1"/>
                </a:solidFill>
              </a:rPr>
              <a:t>&lt;/td&gt; &lt;td&gt;20&lt;/td&gt; &lt;td&gt;30&lt;/td&gt;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		&lt;/</a:t>
            </a:r>
            <a:r>
              <a:rPr lang="en-US" altLang="ko-KR" sz="1600" dirty="0" err="1">
                <a:solidFill>
                  <a:schemeClr val="tx1"/>
                </a:solidFill>
              </a:rPr>
              <a:t>tr</a:t>
            </a:r>
            <a:r>
              <a:rPr lang="en-US" altLang="ko-KR" sz="1600" dirty="0">
                <a:solidFill>
                  <a:schemeClr val="tx1"/>
                </a:solidFill>
              </a:rPr>
              <a:t>&gt;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	&lt;/table&gt;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218210" y="1094397"/>
            <a:ext cx="2434273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2400" dirty="0"/>
              <a:t> ex3-10.html</a:t>
            </a:r>
          </a:p>
        </p:txBody>
      </p:sp>
    </p:spTree>
    <p:extLst>
      <p:ext uri="{BB962C8B-B14F-4D97-AF65-F5344CB8AC3E}">
        <p14:creationId xmlns:p14="http://schemas.microsoft.com/office/powerpoint/2010/main" val="285402580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/>
        </p:nvCxnSpPr>
        <p:spPr>
          <a:xfrm>
            <a:off x="0" y="972589"/>
            <a:ext cx="12192000" cy="0"/>
          </a:xfrm>
          <a:prstGeom prst="line">
            <a:avLst/>
          </a:prstGeom>
          <a:ln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10438015" y="914400"/>
            <a:ext cx="1753985" cy="74815"/>
          </a:xfrm>
          <a:prstGeom prst="rect">
            <a:avLst/>
          </a:prstGeom>
          <a:solidFill>
            <a:srgbClr val="FF0D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773083" y="266007"/>
            <a:ext cx="62248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ex3-10.html</a:t>
            </a:r>
            <a:r>
              <a:rPr lang="ko-KR" altLang="en-US" sz="3200" dirty="0"/>
              <a:t>의 실행 결과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4885" y="2274570"/>
            <a:ext cx="6562725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94903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/>
        </p:nvCxnSpPr>
        <p:spPr>
          <a:xfrm>
            <a:off x="0" y="972589"/>
            <a:ext cx="12192000" cy="0"/>
          </a:xfrm>
          <a:prstGeom prst="line">
            <a:avLst/>
          </a:prstGeom>
          <a:ln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10438015" y="914400"/>
            <a:ext cx="1753985" cy="74815"/>
          </a:xfrm>
          <a:prstGeom prst="rect">
            <a:avLst/>
          </a:prstGeom>
          <a:solidFill>
            <a:srgbClr val="FF0D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773083" y="266007"/>
            <a:ext cx="79883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테이블 열의 병합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1218210" y="1749607"/>
            <a:ext cx="9755579" cy="47133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216000" rIns="216000" bIns="216000" rtlCol="0" anchor="t" anchorCtr="0"/>
          <a:lstStyle/>
          <a:p>
            <a:r>
              <a:rPr lang="en-US" altLang="ko-KR" sz="1600" dirty="0">
                <a:solidFill>
                  <a:schemeClr val="tx1"/>
                </a:solidFill>
              </a:rPr>
              <a:t>	&lt;h3&gt;</a:t>
            </a:r>
            <a:r>
              <a:rPr lang="ko-KR" altLang="en-US" sz="1600" dirty="0">
                <a:solidFill>
                  <a:schemeClr val="tx1"/>
                </a:solidFill>
              </a:rPr>
              <a:t>오늘의 날씨</a:t>
            </a:r>
            <a:r>
              <a:rPr lang="en-US" altLang="ko-KR" sz="1600" dirty="0">
                <a:solidFill>
                  <a:schemeClr val="tx1"/>
                </a:solidFill>
              </a:rPr>
              <a:t>&lt;/h3&gt;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	&lt;table border="1"&gt;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		&lt;</a:t>
            </a:r>
            <a:r>
              <a:rPr lang="en-US" altLang="ko-KR" sz="1600" dirty="0" err="1">
                <a:solidFill>
                  <a:schemeClr val="tx1"/>
                </a:solidFill>
              </a:rPr>
              <a:t>tr</a:t>
            </a:r>
            <a:r>
              <a:rPr lang="en-US" altLang="ko-KR" sz="1600" dirty="0">
                <a:solidFill>
                  <a:schemeClr val="tx1"/>
                </a:solidFill>
              </a:rPr>
              <a:t>&gt;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			&lt;</a:t>
            </a:r>
            <a:r>
              <a:rPr lang="en-US" altLang="ko-KR" sz="1600" dirty="0" err="1">
                <a:solidFill>
                  <a:schemeClr val="tx1"/>
                </a:solidFill>
              </a:rPr>
              <a:t>th</a:t>
            </a:r>
            <a:r>
              <a:rPr lang="en-US" altLang="ko-KR" sz="1600" dirty="0">
                <a:solidFill>
                  <a:schemeClr val="tx1"/>
                </a:solidFill>
              </a:rPr>
              <a:t>&gt;</a:t>
            </a:r>
            <a:r>
              <a:rPr lang="ko-KR" altLang="en-US" sz="1600" dirty="0">
                <a:solidFill>
                  <a:schemeClr val="tx1"/>
                </a:solidFill>
              </a:rPr>
              <a:t>지역</a:t>
            </a:r>
            <a:r>
              <a:rPr lang="en-US" altLang="ko-KR" sz="1600" dirty="0">
                <a:solidFill>
                  <a:schemeClr val="tx1"/>
                </a:solidFill>
              </a:rPr>
              <a:t>&lt;/</a:t>
            </a:r>
            <a:r>
              <a:rPr lang="en-US" altLang="ko-KR" sz="1600" dirty="0" err="1">
                <a:solidFill>
                  <a:schemeClr val="tx1"/>
                </a:solidFill>
              </a:rPr>
              <a:t>th</a:t>
            </a:r>
            <a:r>
              <a:rPr lang="en-US" altLang="ko-KR" sz="1600" dirty="0">
                <a:solidFill>
                  <a:schemeClr val="tx1"/>
                </a:solidFill>
              </a:rPr>
              <a:t>&gt; &lt;</a:t>
            </a:r>
            <a:r>
              <a:rPr lang="en-US" altLang="ko-KR" sz="1600" dirty="0" err="1">
                <a:solidFill>
                  <a:schemeClr val="tx1"/>
                </a:solidFill>
              </a:rPr>
              <a:t>th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 err="1">
                <a:solidFill>
                  <a:schemeClr val="tx1"/>
                </a:solidFill>
              </a:rPr>
              <a:t>colspan</a:t>
            </a:r>
            <a:r>
              <a:rPr lang="en-US" altLang="ko-KR" sz="1600" dirty="0">
                <a:solidFill>
                  <a:schemeClr val="tx1"/>
                </a:solidFill>
              </a:rPr>
              <a:t>="2"&gt;</a:t>
            </a:r>
            <a:r>
              <a:rPr lang="ko-KR" altLang="en-US" sz="1600" dirty="0">
                <a:solidFill>
                  <a:schemeClr val="tx1"/>
                </a:solidFill>
              </a:rPr>
              <a:t>최저</a:t>
            </a:r>
            <a:r>
              <a:rPr lang="en-US" altLang="ko-KR" sz="1600" dirty="0">
                <a:solidFill>
                  <a:schemeClr val="tx1"/>
                </a:solidFill>
              </a:rPr>
              <a:t>/</a:t>
            </a:r>
            <a:r>
              <a:rPr lang="ko-KR" altLang="en-US" sz="1600" dirty="0">
                <a:solidFill>
                  <a:schemeClr val="tx1"/>
                </a:solidFill>
              </a:rPr>
              <a:t>최고기온</a:t>
            </a:r>
            <a:r>
              <a:rPr lang="en-US" altLang="ko-KR" sz="1600" dirty="0">
                <a:solidFill>
                  <a:schemeClr val="tx1"/>
                </a:solidFill>
              </a:rPr>
              <a:t>&lt;/</a:t>
            </a:r>
            <a:r>
              <a:rPr lang="en-US" altLang="ko-KR" sz="1600" dirty="0" err="1">
                <a:solidFill>
                  <a:schemeClr val="tx1"/>
                </a:solidFill>
              </a:rPr>
              <a:t>th</a:t>
            </a:r>
            <a:r>
              <a:rPr lang="en-US" altLang="ko-KR" sz="1600" dirty="0">
                <a:solidFill>
                  <a:schemeClr val="tx1"/>
                </a:solidFill>
              </a:rPr>
              <a:t>&gt; &lt;</a:t>
            </a:r>
            <a:r>
              <a:rPr lang="en-US" altLang="ko-KR" sz="1600" dirty="0" err="1">
                <a:solidFill>
                  <a:schemeClr val="tx1"/>
                </a:solidFill>
              </a:rPr>
              <a:t>th</a:t>
            </a:r>
            <a:r>
              <a:rPr lang="en-US" altLang="ko-KR" sz="1600" dirty="0">
                <a:solidFill>
                  <a:schemeClr val="tx1"/>
                </a:solidFill>
              </a:rPr>
              <a:t>&gt;</a:t>
            </a:r>
            <a:r>
              <a:rPr lang="ko-KR" altLang="en-US" sz="1600" dirty="0">
                <a:solidFill>
                  <a:schemeClr val="tx1"/>
                </a:solidFill>
              </a:rPr>
              <a:t>습도</a:t>
            </a:r>
            <a:r>
              <a:rPr lang="en-US" altLang="ko-KR" sz="1600" dirty="0">
                <a:solidFill>
                  <a:schemeClr val="tx1"/>
                </a:solidFill>
              </a:rPr>
              <a:t>&lt;/</a:t>
            </a:r>
            <a:r>
              <a:rPr lang="en-US" altLang="ko-KR" sz="1600" dirty="0" err="1">
                <a:solidFill>
                  <a:schemeClr val="tx1"/>
                </a:solidFill>
              </a:rPr>
              <a:t>th</a:t>
            </a:r>
            <a:r>
              <a:rPr lang="en-US" altLang="ko-KR" sz="1600" dirty="0">
                <a:solidFill>
                  <a:schemeClr val="tx1"/>
                </a:solidFill>
              </a:rPr>
              <a:t>&gt;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		&lt;/</a:t>
            </a:r>
            <a:r>
              <a:rPr lang="en-US" altLang="ko-KR" sz="1600" dirty="0" err="1">
                <a:solidFill>
                  <a:schemeClr val="tx1"/>
                </a:solidFill>
              </a:rPr>
              <a:t>tr</a:t>
            </a:r>
            <a:r>
              <a:rPr lang="en-US" altLang="ko-KR" sz="1600" dirty="0">
                <a:solidFill>
                  <a:schemeClr val="tx1"/>
                </a:solidFill>
              </a:rPr>
              <a:t>&gt;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		&lt;</a:t>
            </a:r>
            <a:r>
              <a:rPr lang="en-US" altLang="ko-KR" sz="1600" dirty="0" err="1">
                <a:solidFill>
                  <a:schemeClr val="tx1"/>
                </a:solidFill>
              </a:rPr>
              <a:t>tr</a:t>
            </a:r>
            <a:r>
              <a:rPr lang="en-US" altLang="ko-KR" sz="1600" dirty="0">
                <a:solidFill>
                  <a:schemeClr val="tx1"/>
                </a:solidFill>
              </a:rPr>
              <a:t>&gt;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			&lt;td&gt;</a:t>
            </a:r>
            <a:r>
              <a:rPr lang="ko-KR" altLang="en-US" sz="1600" dirty="0">
                <a:solidFill>
                  <a:schemeClr val="tx1"/>
                </a:solidFill>
              </a:rPr>
              <a:t>서울</a:t>
            </a:r>
            <a:r>
              <a:rPr lang="en-US" altLang="ko-KR" sz="1600" dirty="0">
                <a:solidFill>
                  <a:schemeClr val="tx1"/>
                </a:solidFill>
              </a:rPr>
              <a:t>&lt;/td&gt; &lt;td&gt;20&lt;/td&gt; &lt;td&gt;30&lt;/td&gt; &lt;td&gt;60&lt;/td&gt;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		&lt;/</a:t>
            </a:r>
            <a:r>
              <a:rPr lang="en-US" altLang="ko-KR" sz="1600" dirty="0" err="1">
                <a:solidFill>
                  <a:schemeClr val="tx1"/>
                </a:solidFill>
              </a:rPr>
              <a:t>tr</a:t>
            </a:r>
            <a:r>
              <a:rPr lang="en-US" altLang="ko-KR" sz="1600" dirty="0">
                <a:solidFill>
                  <a:schemeClr val="tx1"/>
                </a:solidFill>
              </a:rPr>
              <a:t>&gt;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		&lt;</a:t>
            </a:r>
            <a:r>
              <a:rPr lang="en-US" altLang="ko-KR" sz="1600" dirty="0" err="1">
                <a:solidFill>
                  <a:schemeClr val="tx1"/>
                </a:solidFill>
              </a:rPr>
              <a:t>tr</a:t>
            </a:r>
            <a:r>
              <a:rPr lang="en-US" altLang="ko-KR" sz="1600" dirty="0">
                <a:solidFill>
                  <a:schemeClr val="tx1"/>
                </a:solidFill>
              </a:rPr>
              <a:t>&gt;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			&lt;td&gt;</a:t>
            </a:r>
            <a:r>
              <a:rPr lang="ko-KR" altLang="en-US" sz="1600" dirty="0">
                <a:solidFill>
                  <a:schemeClr val="tx1"/>
                </a:solidFill>
              </a:rPr>
              <a:t>대구</a:t>
            </a:r>
            <a:r>
              <a:rPr lang="en-US" altLang="ko-KR" sz="1600" dirty="0">
                <a:solidFill>
                  <a:schemeClr val="tx1"/>
                </a:solidFill>
              </a:rPr>
              <a:t>&lt;/td&gt; &lt;td&gt;20&lt;/td&gt; &lt;td&gt;30&lt;/td&gt; &lt;td&gt;60&lt;/td&gt;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		&lt;/</a:t>
            </a:r>
            <a:r>
              <a:rPr lang="en-US" altLang="ko-KR" sz="1600" dirty="0" err="1">
                <a:solidFill>
                  <a:schemeClr val="tx1"/>
                </a:solidFill>
              </a:rPr>
              <a:t>tr</a:t>
            </a:r>
            <a:r>
              <a:rPr lang="en-US" altLang="ko-KR" sz="1600" dirty="0">
                <a:solidFill>
                  <a:schemeClr val="tx1"/>
                </a:solidFill>
              </a:rPr>
              <a:t>&gt; 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		&lt;</a:t>
            </a:r>
            <a:r>
              <a:rPr lang="en-US" altLang="ko-KR" sz="1600" dirty="0" err="1">
                <a:solidFill>
                  <a:schemeClr val="tx1"/>
                </a:solidFill>
              </a:rPr>
              <a:t>tr</a:t>
            </a:r>
            <a:r>
              <a:rPr lang="en-US" altLang="ko-KR" sz="1600" dirty="0">
                <a:solidFill>
                  <a:schemeClr val="tx1"/>
                </a:solidFill>
              </a:rPr>
              <a:t>&gt;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			&lt;td&gt;</a:t>
            </a:r>
            <a:r>
              <a:rPr lang="ko-KR" altLang="en-US" sz="1600" dirty="0">
                <a:solidFill>
                  <a:schemeClr val="tx1"/>
                </a:solidFill>
              </a:rPr>
              <a:t>광주</a:t>
            </a:r>
            <a:r>
              <a:rPr lang="en-US" altLang="ko-KR" sz="1600" dirty="0">
                <a:solidFill>
                  <a:schemeClr val="tx1"/>
                </a:solidFill>
              </a:rPr>
              <a:t>&lt;/td&gt; &lt;td&gt;20&lt;/td&gt; &lt;td&gt;30&lt;/td&gt; &lt;td&gt;60&lt;/td&gt;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		&lt;/</a:t>
            </a:r>
            <a:r>
              <a:rPr lang="en-US" altLang="ko-KR" sz="1600" dirty="0" err="1">
                <a:solidFill>
                  <a:schemeClr val="tx1"/>
                </a:solidFill>
              </a:rPr>
              <a:t>tr</a:t>
            </a:r>
            <a:r>
              <a:rPr lang="en-US" altLang="ko-KR" sz="1600" dirty="0">
                <a:solidFill>
                  <a:schemeClr val="tx1"/>
                </a:solidFill>
              </a:rPr>
              <a:t>&gt;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		&lt;</a:t>
            </a:r>
            <a:r>
              <a:rPr lang="en-US" altLang="ko-KR" sz="1600" dirty="0" err="1">
                <a:solidFill>
                  <a:schemeClr val="tx1"/>
                </a:solidFill>
              </a:rPr>
              <a:t>tr</a:t>
            </a:r>
            <a:r>
              <a:rPr lang="en-US" altLang="ko-KR" sz="1600" dirty="0">
                <a:solidFill>
                  <a:schemeClr val="tx1"/>
                </a:solidFill>
              </a:rPr>
              <a:t>&gt;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			&lt;td&gt;</a:t>
            </a:r>
            <a:r>
              <a:rPr lang="ko-KR" altLang="en-US" sz="1600" dirty="0">
                <a:solidFill>
                  <a:schemeClr val="tx1"/>
                </a:solidFill>
              </a:rPr>
              <a:t>부산</a:t>
            </a:r>
            <a:r>
              <a:rPr lang="en-US" altLang="ko-KR" sz="1600" dirty="0">
                <a:solidFill>
                  <a:schemeClr val="tx1"/>
                </a:solidFill>
              </a:rPr>
              <a:t>&lt;/td&gt; &lt;td&gt;20&lt;/td&gt; &lt;td&gt;30&lt;/td&gt; &lt;td&gt;60&lt;/td&gt;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		&lt;/</a:t>
            </a:r>
            <a:r>
              <a:rPr lang="en-US" altLang="ko-KR" sz="1600" dirty="0" err="1">
                <a:solidFill>
                  <a:schemeClr val="tx1"/>
                </a:solidFill>
              </a:rPr>
              <a:t>tr</a:t>
            </a:r>
            <a:r>
              <a:rPr lang="en-US" altLang="ko-KR" sz="1600" dirty="0">
                <a:solidFill>
                  <a:schemeClr val="tx1"/>
                </a:solidFill>
              </a:rPr>
              <a:t>&gt;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	&lt;/table&gt;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218210" y="1094397"/>
            <a:ext cx="2434273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2400" dirty="0"/>
              <a:t> ex3-11.html</a:t>
            </a:r>
          </a:p>
        </p:txBody>
      </p:sp>
    </p:spTree>
    <p:extLst>
      <p:ext uri="{BB962C8B-B14F-4D97-AF65-F5344CB8AC3E}">
        <p14:creationId xmlns:p14="http://schemas.microsoft.com/office/powerpoint/2010/main" val="212106608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/>
        </p:nvCxnSpPr>
        <p:spPr>
          <a:xfrm>
            <a:off x="0" y="972589"/>
            <a:ext cx="12192000" cy="0"/>
          </a:xfrm>
          <a:prstGeom prst="line">
            <a:avLst/>
          </a:prstGeom>
          <a:ln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10438015" y="914400"/>
            <a:ext cx="1753985" cy="74815"/>
          </a:xfrm>
          <a:prstGeom prst="rect">
            <a:avLst/>
          </a:prstGeom>
          <a:solidFill>
            <a:srgbClr val="FF0D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773083" y="266007"/>
            <a:ext cx="62248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ex3-11.html</a:t>
            </a:r>
            <a:r>
              <a:rPr lang="ko-KR" altLang="en-US" sz="3200" dirty="0"/>
              <a:t>의 실행 결과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7475" y="2301933"/>
            <a:ext cx="6877050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34042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/>
        </p:nvCxnSpPr>
        <p:spPr>
          <a:xfrm>
            <a:off x="0" y="972589"/>
            <a:ext cx="12192000" cy="0"/>
          </a:xfrm>
          <a:prstGeom prst="line">
            <a:avLst/>
          </a:prstGeom>
          <a:ln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10438015" y="914400"/>
            <a:ext cx="1753985" cy="74815"/>
          </a:xfrm>
          <a:prstGeom prst="rect">
            <a:avLst/>
          </a:prstGeom>
          <a:solidFill>
            <a:srgbClr val="FF0D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773083" y="266007"/>
            <a:ext cx="79883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테이블 행의 병합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1218210" y="1749607"/>
            <a:ext cx="9755579" cy="47133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216000" rIns="216000" bIns="216000" rtlCol="0" anchor="t" anchorCtr="0"/>
          <a:lstStyle/>
          <a:p>
            <a:r>
              <a:rPr lang="en-US" altLang="ko-KR" sz="1600" dirty="0">
                <a:solidFill>
                  <a:schemeClr val="tx1"/>
                </a:solidFill>
              </a:rPr>
              <a:t>&lt;h3&gt;</a:t>
            </a:r>
            <a:r>
              <a:rPr lang="ko-KR" altLang="en-US" sz="1600" dirty="0">
                <a:solidFill>
                  <a:schemeClr val="tx1"/>
                </a:solidFill>
              </a:rPr>
              <a:t>오늘의 날씨</a:t>
            </a:r>
            <a:r>
              <a:rPr lang="en-US" altLang="ko-KR" sz="1600" dirty="0">
                <a:solidFill>
                  <a:schemeClr val="tx1"/>
                </a:solidFill>
              </a:rPr>
              <a:t>&lt;/h3&gt;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&lt;table border="1"&gt;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	&lt;</a:t>
            </a:r>
            <a:r>
              <a:rPr lang="en-US" altLang="ko-KR" sz="1600" dirty="0" err="1">
                <a:solidFill>
                  <a:schemeClr val="tx1"/>
                </a:solidFill>
              </a:rPr>
              <a:t>tr</a:t>
            </a:r>
            <a:r>
              <a:rPr lang="en-US" altLang="ko-KR" sz="1600" dirty="0">
                <a:solidFill>
                  <a:schemeClr val="tx1"/>
                </a:solidFill>
              </a:rPr>
              <a:t>&gt;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		&lt;</a:t>
            </a:r>
            <a:r>
              <a:rPr lang="en-US" altLang="ko-KR" sz="1600" dirty="0" err="1">
                <a:solidFill>
                  <a:schemeClr val="tx1"/>
                </a:solidFill>
              </a:rPr>
              <a:t>th</a:t>
            </a:r>
            <a:r>
              <a:rPr lang="en-US" altLang="ko-KR" sz="1600" dirty="0">
                <a:solidFill>
                  <a:schemeClr val="tx1"/>
                </a:solidFill>
              </a:rPr>
              <a:t>&gt;</a:t>
            </a:r>
            <a:r>
              <a:rPr lang="ko-KR" altLang="en-US" sz="1600" dirty="0">
                <a:solidFill>
                  <a:schemeClr val="tx1"/>
                </a:solidFill>
              </a:rPr>
              <a:t>도</a:t>
            </a:r>
            <a:r>
              <a:rPr lang="en-US" altLang="ko-KR" sz="1600" dirty="0">
                <a:solidFill>
                  <a:schemeClr val="tx1"/>
                </a:solidFill>
              </a:rPr>
              <a:t>&lt;/</a:t>
            </a:r>
            <a:r>
              <a:rPr lang="en-US" altLang="ko-KR" sz="1600" dirty="0" err="1">
                <a:solidFill>
                  <a:schemeClr val="tx1"/>
                </a:solidFill>
              </a:rPr>
              <a:t>th</a:t>
            </a:r>
            <a:r>
              <a:rPr lang="en-US" altLang="ko-KR" sz="1600" dirty="0">
                <a:solidFill>
                  <a:schemeClr val="tx1"/>
                </a:solidFill>
              </a:rPr>
              <a:t>&gt; &lt;</a:t>
            </a:r>
            <a:r>
              <a:rPr lang="en-US" altLang="ko-KR" sz="1600" dirty="0" err="1">
                <a:solidFill>
                  <a:schemeClr val="tx1"/>
                </a:solidFill>
              </a:rPr>
              <a:t>th</a:t>
            </a:r>
            <a:r>
              <a:rPr lang="en-US" altLang="ko-KR" sz="1600" dirty="0">
                <a:solidFill>
                  <a:schemeClr val="tx1"/>
                </a:solidFill>
              </a:rPr>
              <a:t>&gt;</a:t>
            </a:r>
            <a:r>
              <a:rPr lang="ko-KR" altLang="en-US" sz="1600" dirty="0">
                <a:solidFill>
                  <a:schemeClr val="tx1"/>
                </a:solidFill>
              </a:rPr>
              <a:t>시</a:t>
            </a:r>
            <a:r>
              <a:rPr lang="en-US" altLang="ko-KR" sz="1600" dirty="0">
                <a:solidFill>
                  <a:schemeClr val="tx1"/>
                </a:solidFill>
              </a:rPr>
              <a:t>&lt;/</a:t>
            </a:r>
            <a:r>
              <a:rPr lang="en-US" altLang="ko-KR" sz="1600" dirty="0" err="1">
                <a:solidFill>
                  <a:schemeClr val="tx1"/>
                </a:solidFill>
              </a:rPr>
              <a:t>th</a:t>
            </a:r>
            <a:r>
              <a:rPr lang="en-US" altLang="ko-KR" sz="1600" dirty="0">
                <a:solidFill>
                  <a:schemeClr val="tx1"/>
                </a:solidFill>
              </a:rPr>
              <a:t>&gt;&lt;</a:t>
            </a:r>
            <a:r>
              <a:rPr lang="en-US" altLang="ko-KR" sz="1600" dirty="0" err="1">
                <a:solidFill>
                  <a:schemeClr val="tx1"/>
                </a:solidFill>
              </a:rPr>
              <a:t>th</a:t>
            </a:r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 err="1">
                <a:solidFill>
                  <a:schemeClr val="tx1"/>
                </a:solidFill>
              </a:rPr>
              <a:t>colspan</a:t>
            </a:r>
            <a:r>
              <a:rPr lang="en-US" altLang="ko-KR" sz="1600" dirty="0">
                <a:solidFill>
                  <a:schemeClr val="tx1"/>
                </a:solidFill>
              </a:rPr>
              <a:t>="2"&gt;</a:t>
            </a:r>
            <a:r>
              <a:rPr lang="ko-KR" altLang="en-US" sz="1600" dirty="0">
                <a:solidFill>
                  <a:schemeClr val="tx1"/>
                </a:solidFill>
              </a:rPr>
              <a:t>최저</a:t>
            </a:r>
            <a:r>
              <a:rPr lang="en-US" altLang="ko-KR" sz="1600" dirty="0">
                <a:solidFill>
                  <a:schemeClr val="tx1"/>
                </a:solidFill>
              </a:rPr>
              <a:t>/</a:t>
            </a:r>
            <a:r>
              <a:rPr lang="ko-KR" altLang="en-US" sz="1600" dirty="0" err="1">
                <a:solidFill>
                  <a:schemeClr val="tx1"/>
                </a:solidFill>
              </a:rPr>
              <a:t>죄저기온</a:t>
            </a:r>
            <a:r>
              <a:rPr lang="en-US" altLang="ko-KR" sz="1600" dirty="0">
                <a:solidFill>
                  <a:schemeClr val="tx1"/>
                </a:solidFill>
              </a:rPr>
              <a:t>&lt;/</a:t>
            </a:r>
            <a:r>
              <a:rPr lang="en-US" altLang="ko-KR" sz="1600" dirty="0" err="1">
                <a:solidFill>
                  <a:schemeClr val="tx1"/>
                </a:solidFill>
              </a:rPr>
              <a:t>th</a:t>
            </a:r>
            <a:r>
              <a:rPr lang="en-US" altLang="ko-KR" sz="1600" dirty="0">
                <a:solidFill>
                  <a:schemeClr val="tx1"/>
                </a:solidFill>
              </a:rPr>
              <a:t>&gt;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	&lt;/</a:t>
            </a:r>
            <a:r>
              <a:rPr lang="en-US" altLang="ko-KR" sz="1600" dirty="0" err="1">
                <a:solidFill>
                  <a:schemeClr val="tx1"/>
                </a:solidFill>
              </a:rPr>
              <a:t>tr</a:t>
            </a:r>
            <a:r>
              <a:rPr lang="en-US" altLang="ko-KR" sz="1600" dirty="0">
                <a:solidFill>
                  <a:schemeClr val="tx1"/>
                </a:solidFill>
              </a:rPr>
              <a:t>&gt;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	&lt;</a:t>
            </a:r>
            <a:r>
              <a:rPr lang="en-US" altLang="ko-KR" sz="1600" dirty="0" err="1">
                <a:solidFill>
                  <a:schemeClr val="tx1"/>
                </a:solidFill>
              </a:rPr>
              <a:t>tr</a:t>
            </a:r>
            <a:r>
              <a:rPr lang="en-US" altLang="ko-KR" sz="1600" dirty="0">
                <a:solidFill>
                  <a:schemeClr val="tx1"/>
                </a:solidFill>
              </a:rPr>
              <a:t>&gt;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		&lt;td </a:t>
            </a:r>
            <a:r>
              <a:rPr lang="en-US" altLang="ko-KR" sz="1600" dirty="0" err="1">
                <a:solidFill>
                  <a:schemeClr val="tx1"/>
                </a:solidFill>
              </a:rPr>
              <a:t>rowspan</a:t>
            </a:r>
            <a:r>
              <a:rPr lang="en-US" altLang="ko-KR" sz="1600" dirty="0">
                <a:solidFill>
                  <a:schemeClr val="tx1"/>
                </a:solidFill>
              </a:rPr>
              <a:t>="2"&gt;</a:t>
            </a:r>
            <a:r>
              <a:rPr lang="ko-KR" altLang="en-US" sz="1600" dirty="0">
                <a:solidFill>
                  <a:schemeClr val="tx1"/>
                </a:solidFill>
              </a:rPr>
              <a:t>경기도</a:t>
            </a:r>
            <a:r>
              <a:rPr lang="en-US" altLang="ko-KR" sz="1600" dirty="0">
                <a:solidFill>
                  <a:schemeClr val="tx1"/>
                </a:solidFill>
              </a:rPr>
              <a:t>&lt;/td&gt; &lt;td&gt;</a:t>
            </a:r>
            <a:r>
              <a:rPr lang="ko-KR" altLang="en-US" sz="1600" dirty="0">
                <a:solidFill>
                  <a:schemeClr val="tx1"/>
                </a:solidFill>
              </a:rPr>
              <a:t>수원</a:t>
            </a:r>
            <a:r>
              <a:rPr lang="en-US" altLang="ko-KR" sz="1600" dirty="0">
                <a:solidFill>
                  <a:schemeClr val="tx1"/>
                </a:solidFill>
              </a:rPr>
              <a:t>&lt;/td&gt; &lt;td&gt;20&lt;/td&gt; &lt;td&gt;30&lt;/td&gt;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	&lt;/</a:t>
            </a:r>
            <a:r>
              <a:rPr lang="en-US" altLang="ko-KR" sz="1600" dirty="0" err="1">
                <a:solidFill>
                  <a:schemeClr val="tx1"/>
                </a:solidFill>
              </a:rPr>
              <a:t>tr</a:t>
            </a:r>
            <a:r>
              <a:rPr lang="en-US" altLang="ko-KR" sz="1600" dirty="0">
                <a:solidFill>
                  <a:schemeClr val="tx1"/>
                </a:solidFill>
              </a:rPr>
              <a:t>&gt;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	&lt;</a:t>
            </a:r>
            <a:r>
              <a:rPr lang="en-US" altLang="ko-KR" sz="1600" dirty="0" err="1">
                <a:solidFill>
                  <a:schemeClr val="tx1"/>
                </a:solidFill>
              </a:rPr>
              <a:t>tr</a:t>
            </a:r>
            <a:r>
              <a:rPr lang="en-US" altLang="ko-KR" sz="1600" dirty="0">
                <a:solidFill>
                  <a:schemeClr val="tx1"/>
                </a:solidFill>
              </a:rPr>
              <a:t>&gt;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		&lt;td&gt;</a:t>
            </a:r>
            <a:r>
              <a:rPr lang="ko-KR" altLang="en-US" sz="1600" dirty="0">
                <a:solidFill>
                  <a:schemeClr val="tx1"/>
                </a:solidFill>
              </a:rPr>
              <a:t>인천</a:t>
            </a:r>
            <a:r>
              <a:rPr lang="en-US" altLang="ko-KR" sz="1600" dirty="0">
                <a:solidFill>
                  <a:schemeClr val="tx1"/>
                </a:solidFill>
              </a:rPr>
              <a:t>&lt;/td&gt; &lt;td&gt;20&lt;/td&gt; &lt;td&gt;30&lt;/td&gt;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	&lt;/</a:t>
            </a:r>
            <a:r>
              <a:rPr lang="en-US" altLang="ko-KR" sz="1600" dirty="0" err="1">
                <a:solidFill>
                  <a:schemeClr val="tx1"/>
                </a:solidFill>
              </a:rPr>
              <a:t>tr</a:t>
            </a:r>
            <a:r>
              <a:rPr lang="en-US" altLang="ko-KR" sz="1600" dirty="0">
                <a:solidFill>
                  <a:schemeClr val="tx1"/>
                </a:solidFill>
              </a:rPr>
              <a:t>&gt;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	&lt;</a:t>
            </a:r>
            <a:r>
              <a:rPr lang="en-US" altLang="ko-KR" sz="1600" dirty="0" err="1">
                <a:solidFill>
                  <a:schemeClr val="tx1"/>
                </a:solidFill>
              </a:rPr>
              <a:t>tr</a:t>
            </a:r>
            <a:r>
              <a:rPr lang="en-US" altLang="ko-KR" sz="1600" dirty="0">
                <a:solidFill>
                  <a:schemeClr val="tx1"/>
                </a:solidFill>
              </a:rPr>
              <a:t>&gt;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		&lt;td </a:t>
            </a:r>
            <a:r>
              <a:rPr lang="en-US" altLang="ko-KR" sz="1600" dirty="0" err="1">
                <a:solidFill>
                  <a:schemeClr val="tx1"/>
                </a:solidFill>
              </a:rPr>
              <a:t>rowspan</a:t>
            </a:r>
            <a:r>
              <a:rPr lang="en-US" altLang="ko-KR" sz="1600" dirty="0">
                <a:solidFill>
                  <a:schemeClr val="tx1"/>
                </a:solidFill>
              </a:rPr>
              <a:t>="2"&gt;</a:t>
            </a:r>
            <a:r>
              <a:rPr lang="ko-KR" altLang="en-US" sz="1600" dirty="0">
                <a:solidFill>
                  <a:schemeClr val="tx1"/>
                </a:solidFill>
              </a:rPr>
              <a:t>강원도</a:t>
            </a:r>
            <a:r>
              <a:rPr lang="en-US" altLang="ko-KR" sz="1600" dirty="0">
                <a:solidFill>
                  <a:schemeClr val="tx1"/>
                </a:solidFill>
              </a:rPr>
              <a:t>&lt;/td&gt; &lt;td&gt;</a:t>
            </a:r>
            <a:r>
              <a:rPr lang="ko-KR" altLang="en-US" sz="1600" dirty="0">
                <a:solidFill>
                  <a:schemeClr val="tx1"/>
                </a:solidFill>
              </a:rPr>
              <a:t>강릉</a:t>
            </a:r>
            <a:r>
              <a:rPr lang="en-US" altLang="ko-KR" sz="1600" dirty="0">
                <a:solidFill>
                  <a:schemeClr val="tx1"/>
                </a:solidFill>
              </a:rPr>
              <a:t>&lt;/td&gt; &lt;td&gt;20&lt;/td&gt; &lt;td&gt;30&lt;/td&gt;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	&lt;/</a:t>
            </a:r>
            <a:r>
              <a:rPr lang="en-US" altLang="ko-KR" sz="1600" dirty="0" err="1">
                <a:solidFill>
                  <a:schemeClr val="tx1"/>
                </a:solidFill>
              </a:rPr>
              <a:t>tr</a:t>
            </a:r>
            <a:r>
              <a:rPr lang="en-US" altLang="ko-KR" sz="1600" dirty="0">
                <a:solidFill>
                  <a:schemeClr val="tx1"/>
                </a:solidFill>
              </a:rPr>
              <a:t>&gt;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	&lt;</a:t>
            </a:r>
            <a:r>
              <a:rPr lang="en-US" altLang="ko-KR" sz="1600" dirty="0" err="1">
                <a:solidFill>
                  <a:schemeClr val="tx1"/>
                </a:solidFill>
              </a:rPr>
              <a:t>tr</a:t>
            </a:r>
            <a:r>
              <a:rPr lang="en-US" altLang="ko-KR" sz="1600" dirty="0">
                <a:solidFill>
                  <a:schemeClr val="tx1"/>
                </a:solidFill>
              </a:rPr>
              <a:t>&gt;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		&lt;td&gt;</a:t>
            </a:r>
            <a:r>
              <a:rPr lang="ko-KR" altLang="en-US" sz="1600" dirty="0">
                <a:solidFill>
                  <a:schemeClr val="tx1"/>
                </a:solidFill>
              </a:rPr>
              <a:t>원주</a:t>
            </a:r>
            <a:r>
              <a:rPr lang="en-US" altLang="ko-KR" sz="1600" dirty="0">
                <a:solidFill>
                  <a:schemeClr val="tx1"/>
                </a:solidFill>
              </a:rPr>
              <a:t>&lt;/td&gt; &lt;td&gt;20&lt;/td&gt; &lt;td&gt;30&lt;/td&gt;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	&lt;/</a:t>
            </a:r>
            <a:r>
              <a:rPr lang="en-US" altLang="ko-KR" sz="1600" dirty="0" err="1">
                <a:solidFill>
                  <a:schemeClr val="tx1"/>
                </a:solidFill>
              </a:rPr>
              <a:t>tr</a:t>
            </a:r>
            <a:r>
              <a:rPr lang="en-US" altLang="ko-KR" sz="1600" dirty="0">
                <a:solidFill>
                  <a:schemeClr val="tx1"/>
                </a:solidFill>
              </a:rPr>
              <a:t>&gt;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218210" y="1094397"/>
            <a:ext cx="2434273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2400" dirty="0"/>
              <a:t> ex3-12.html</a:t>
            </a:r>
          </a:p>
        </p:txBody>
      </p:sp>
    </p:spTree>
    <p:extLst>
      <p:ext uri="{BB962C8B-B14F-4D97-AF65-F5344CB8AC3E}">
        <p14:creationId xmlns:p14="http://schemas.microsoft.com/office/powerpoint/2010/main" val="7614492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/>
        </p:nvCxnSpPr>
        <p:spPr>
          <a:xfrm>
            <a:off x="0" y="972589"/>
            <a:ext cx="12192000" cy="0"/>
          </a:xfrm>
          <a:prstGeom prst="line">
            <a:avLst/>
          </a:prstGeom>
          <a:ln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10438015" y="914400"/>
            <a:ext cx="1753985" cy="74815"/>
          </a:xfrm>
          <a:prstGeom prst="rect">
            <a:avLst/>
          </a:prstGeom>
          <a:solidFill>
            <a:srgbClr val="FF0D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218210" y="1749607"/>
            <a:ext cx="9755579" cy="47133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216000" rIns="216000" bIns="216000" rtlCol="0" anchor="t" anchorCtr="0"/>
          <a:lstStyle/>
          <a:p>
            <a:r>
              <a:rPr lang="en-US" altLang="ko-KR" sz="1600" dirty="0">
                <a:solidFill>
                  <a:schemeClr val="tx1"/>
                </a:solidFill>
              </a:rPr>
              <a:t>	&lt;</a:t>
            </a:r>
            <a:r>
              <a:rPr lang="en-US" altLang="ko-KR" sz="1600" dirty="0" err="1">
                <a:solidFill>
                  <a:schemeClr val="tx1"/>
                </a:solidFill>
              </a:rPr>
              <a:t>tr</a:t>
            </a:r>
            <a:r>
              <a:rPr lang="en-US" altLang="ko-KR" sz="1600" dirty="0">
                <a:solidFill>
                  <a:schemeClr val="tx1"/>
                </a:solidFill>
              </a:rPr>
              <a:t>&gt;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		&lt;td </a:t>
            </a:r>
            <a:r>
              <a:rPr lang="en-US" altLang="ko-KR" sz="1600" dirty="0" err="1">
                <a:solidFill>
                  <a:schemeClr val="tx1"/>
                </a:solidFill>
              </a:rPr>
              <a:t>rowspan</a:t>
            </a:r>
            <a:r>
              <a:rPr lang="en-US" altLang="ko-KR" sz="1600" dirty="0">
                <a:solidFill>
                  <a:schemeClr val="tx1"/>
                </a:solidFill>
              </a:rPr>
              <a:t>="2"&gt;</a:t>
            </a:r>
            <a:r>
              <a:rPr lang="ko-KR" altLang="en-US" sz="1600" dirty="0">
                <a:solidFill>
                  <a:schemeClr val="tx1"/>
                </a:solidFill>
              </a:rPr>
              <a:t>전라도</a:t>
            </a:r>
            <a:r>
              <a:rPr lang="en-US" altLang="ko-KR" sz="1600" dirty="0">
                <a:solidFill>
                  <a:schemeClr val="tx1"/>
                </a:solidFill>
              </a:rPr>
              <a:t>&lt;/td&gt; &lt;td&gt;</a:t>
            </a:r>
            <a:r>
              <a:rPr lang="ko-KR" altLang="en-US" sz="1600" dirty="0">
                <a:solidFill>
                  <a:schemeClr val="tx1"/>
                </a:solidFill>
              </a:rPr>
              <a:t>광주</a:t>
            </a:r>
            <a:r>
              <a:rPr lang="en-US" altLang="ko-KR" sz="1600" dirty="0">
                <a:solidFill>
                  <a:schemeClr val="tx1"/>
                </a:solidFill>
              </a:rPr>
              <a:t>&lt;/td&gt; &lt;td&gt;20&lt;/td&gt; &lt;td&gt;30&lt;/td&gt;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	&lt;/</a:t>
            </a:r>
            <a:r>
              <a:rPr lang="en-US" altLang="ko-KR" sz="1600" dirty="0" err="1">
                <a:solidFill>
                  <a:schemeClr val="tx1"/>
                </a:solidFill>
              </a:rPr>
              <a:t>tr</a:t>
            </a:r>
            <a:r>
              <a:rPr lang="en-US" altLang="ko-KR" sz="1600" dirty="0">
                <a:solidFill>
                  <a:schemeClr val="tx1"/>
                </a:solidFill>
              </a:rPr>
              <a:t>&gt;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	&lt;</a:t>
            </a:r>
            <a:r>
              <a:rPr lang="en-US" altLang="ko-KR" sz="1600" dirty="0" err="1">
                <a:solidFill>
                  <a:schemeClr val="tx1"/>
                </a:solidFill>
              </a:rPr>
              <a:t>tr</a:t>
            </a:r>
            <a:r>
              <a:rPr lang="en-US" altLang="ko-KR" sz="1600" dirty="0">
                <a:solidFill>
                  <a:schemeClr val="tx1"/>
                </a:solidFill>
              </a:rPr>
              <a:t>&gt;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		&lt;td&gt;</a:t>
            </a:r>
            <a:r>
              <a:rPr lang="ko-KR" altLang="en-US" sz="1600" dirty="0">
                <a:solidFill>
                  <a:schemeClr val="tx1"/>
                </a:solidFill>
              </a:rPr>
              <a:t>전주</a:t>
            </a:r>
            <a:r>
              <a:rPr lang="en-US" altLang="ko-KR" sz="1600" dirty="0">
                <a:solidFill>
                  <a:schemeClr val="tx1"/>
                </a:solidFill>
              </a:rPr>
              <a:t>&lt;/td&gt; &lt;td&gt;20&lt;/td&gt; &lt;td&gt;30&lt;/td&gt;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	&lt;/</a:t>
            </a:r>
            <a:r>
              <a:rPr lang="en-US" altLang="ko-KR" sz="1600" dirty="0" err="1">
                <a:solidFill>
                  <a:schemeClr val="tx1"/>
                </a:solidFill>
              </a:rPr>
              <a:t>tr</a:t>
            </a:r>
            <a:r>
              <a:rPr lang="en-US" altLang="ko-KR" sz="1600" dirty="0">
                <a:solidFill>
                  <a:schemeClr val="tx1"/>
                </a:solidFill>
              </a:rPr>
              <a:t>&gt;</a:t>
            </a:r>
          </a:p>
          <a:p>
            <a:r>
              <a:rPr lang="en-US" altLang="ko-KR" sz="1600" dirty="0">
                <a:solidFill>
                  <a:schemeClr val="tx1"/>
                </a:solidFill>
              </a:rPr>
              <a:t>&lt;/table&gt;</a:t>
            </a:r>
          </a:p>
        </p:txBody>
      </p:sp>
    </p:spTree>
    <p:extLst>
      <p:ext uri="{BB962C8B-B14F-4D97-AF65-F5344CB8AC3E}">
        <p14:creationId xmlns:p14="http://schemas.microsoft.com/office/powerpoint/2010/main" val="185876066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/>
        </p:nvCxnSpPr>
        <p:spPr>
          <a:xfrm>
            <a:off x="0" y="972589"/>
            <a:ext cx="12192000" cy="0"/>
          </a:xfrm>
          <a:prstGeom prst="line">
            <a:avLst/>
          </a:prstGeom>
          <a:ln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10438015" y="914400"/>
            <a:ext cx="1753985" cy="74815"/>
          </a:xfrm>
          <a:prstGeom prst="rect">
            <a:avLst/>
          </a:prstGeom>
          <a:solidFill>
            <a:srgbClr val="FF0D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773083" y="266007"/>
            <a:ext cx="62248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ex3-12.html</a:t>
            </a:r>
            <a:r>
              <a:rPr lang="ko-KR" altLang="en-US" sz="3200" dirty="0"/>
              <a:t>의 실행 결과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4637" y="2001981"/>
            <a:ext cx="6562725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48255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타원 19"/>
          <p:cNvSpPr/>
          <p:nvPr/>
        </p:nvSpPr>
        <p:spPr>
          <a:xfrm>
            <a:off x="5794314" y="1647139"/>
            <a:ext cx="1418253" cy="1418253"/>
          </a:xfrm>
          <a:prstGeom prst="ellipse">
            <a:avLst/>
          </a:prstGeom>
          <a:solidFill>
            <a:srgbClr val="F8F8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7420174" y="2009153"/>
            <a:ext cx="4217436" cy="712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4000" dirty="0"/>
              <a:t>CSS</a:t>
            </a:r>
            <a:r>
              <a:rPr lang="ko-KR" altLang="en-US" sz="4000" dirty="0"/>
              <a:t>의 기본 문법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759498" y="3072964"/>
            <a:ext cx="3300152" cy="2336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3500"/>
              </a:lnSpc>
            </a:pPr>
            <a:r>
              <a:rPr lang="en-US" altLang="ko-KR" sz="2000" dirty="0"/>
              <a:t>4.1 CSS</a:t>
            </a:r>
            <a:r>
              <a:rPr lang="ko-KR" altLang="en-US" sz="2000" dirty="0"/>
              <a:t>의 개요</a:t>
            </a:r>
            <a:endParaRPr lang="en-US" altLang="ko-KR" sz="2000" dirty="0"/>
          </a:p>
          <a:p>
            <a:pPr algn="r">
              <a:lnSpc>
                <a:spcPts val="3500"/>
              </a:lnSpc>
            </a:pPr>
            <a:r>
              <a:rPr lang="en-US" altLang="ko-KR" sz="2000" dirty="0"/>
              <a:t>4.2 CSS</a:t>
            </a:r>
            <a:r>
              <a:rPr lang="ko-KR" altLang="en-US" sz="2000" dirty="0"/>
              <a:t>의 </a:t>
            </a:r>
            <a:r>
              <a:rPr lang="ko-KR" altLang="en-US" sz="2000" dirty="0" err="1"/>
              <a:t>주석문</a:t>
            </a:r>
            <a:endParaRPr lang="en-US" altLang="ko-KR" sz="2000" dirty="0"/>
          </a:p>
          <a:p>
            <a:pPr algn="r">
              <a:lnSpc>
                <a:spcPts val="3500"/>
              </a:lnSpc>
            </a:pPr>
            <a:r>
              <a:rPr lang="en-US" altLang="ko-KR" sz="2000" dirty="0"/>
              <a:t>4.3 </a:t>
            </a:r>
            <a:r>
              <a:rPr lang="ko-KR" altLang="en-US" sz="2000" dirty="0"/>
              <a:t>웹의 색상</a:t>
            </a:r>
            <a:br>
              <a:rPr lang="en-US" altLang="ko-KR" sz="2000" dirty="0"/>
            </a:br>
            <a:r>
              <a:rPr lang="en-US" altLang="ko-KR" sz="2000" dirty="0"/>
              <a:t>4.4 </a:t>
            </a:r>
            <a:r>
              <a:rPr lang="ko-KR" altLang="en-US" sz="2000" dirty="0"/>
              <a:t>글자 스타일 지정</a:t>
            </a:r>
            <a:endParaRPr lang="en-US" altLang="ko-KR" sz="2000" dirty="0"/>
          </a:p>
          <a:p>
            <a:pPr algn="r">
              <a:lnSpc>
                <a:spcPts val="3500"/>
              </a:lnSpc>
            </a:pPr>
            <a:r>
              <a:rPr lang="en-US" altLang="ko-KR" sz="2000" dirty="0"/>
              <a:t>4.5 </a:t>
            </a:r>
            <a:r>
              <a:rPr lang="ko-KR" altLang="en-US" sz="2000" dirty="0"/>
              <a:t>웹 폰트</a:t>
            </a:r>
          </a:p>
        </p:txBody>
      </p:sp>
      <p:sp>
        <p:nvSpPr>
          <p:cNvPr id="18" name="타원 17"/>
          <p:cNvSpPr/>
          <p:nvPr/>
        </p:nvSpPr>
        <p:spPr>
          <a:xfrm>
            <a:off x="6001921" y="1836084"/>
            <a:ext cx="1024035" cy="102403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b="1" dirty="0">
                <a:solidFill>
                  <a:srgbClr val="FF0D5A"/>
                </a:solidFill>
              </a:rPr>
              <a:t>04</a:t>
            </a:r>
            <a:endParaRPr lang="ko-KR" altLang="en-US" sz="3600" b="1" dirty="0">
              <a:solidFill>
                <a:srgbClr val="FF0D5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715777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/>
        </p:nvCxnSpPr>
        <p:spPr>
          <a:xfrm>
            <a:off x="0" y="972589"/>
            <a:ext cx="12192000" cy="0"/>
          </a:xfrm>
          <a:prstGeom prst="line">
            <a:avLst/>
          </a:prstGeom>
          <a:ln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10438015" y="914400"/>
            <a:ext cx="1753985" cy="74815"/>
          </a:xfrm>
          <a:prstGeom prst="rect">
            <a:avLst/>
          </a:prstGeom>
          <a:solidFill>
            <a:srgbClr val="FF0D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773083" y="266007"/>
            <a:ext cx="79883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CSS</a:t>
            </a:r>
            <a:r>
              <a:rPr lang="ko-KR" altLang="en-US" sz="3200" dirty="0"/>
              <a:t>의 기본 구조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946378" y="1656808"/>
            <a:ext cx="5155164" cy="50183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216000" rIns="216000" bIns="216000" rtlCol="0" anchor="t" anchorCtr="0"/>
          <a:lstStyle/>
          <a:p>
            <a:r>
              <a:rPr lang="en-US" altLang="ko-KR" sz="2000" dirty="0">
                <a:solidFill>
                  <a:schemeClr val="tx1"/>
                </a:solidFill>
              </a:rPr>
              <a:t>&lt;!DOCTYPE html&gt;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&lt;html&gt;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&lt;head&gt;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&lt;meta charset="utf-8"&gt;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&lt;style&gt;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h2 {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font-family: "</a:t>
            </a:r>
            <a:r>
              <a:rPr lang="ko-KR" altLang="en-US" sz="2000" dirty="0">
                <a:solidFill>
                  <a:schemeClr val="tx1"/>
                </a:solidFill>
              </a:rPr>
              <a:t>바탕</a:t>
            </a:r>
            <a:r>
              <a:rPr lang="en-US" altLang="ko-KR" sz="2000" dirty="0">
                <a:solidFill>
                  <a:schemeClr val="tx1"/>
                </a:solidFill>
              </a:rPr>
              <a:t>";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color: blue;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}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p {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font-family: "</a:t>
            </a:r>
            <a:r>
              <a:rPr lang="ko-KR" altLang="en-US" sz="2000" dirty="0">
                <a:solidFill>
                  <a:schemeClr val="tx1"/>
                </a:solidFill>
              </a:rPr>
              <a:t>돋움</a:t>
            </a:r>
            <a:r>
              <a:rPr lang="en-US" altLang="ko-KR" sz="2000" dirty="0">
                <a:solidFill>
                  <a:schemeClr val="tx1"/>
                </a:solidFill>
              </a:rPr>
              <a:t>";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color: green;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}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&lt;/style&gt;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&lt;/head&gt;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56210" y="1002954"/>
            <a:ext cx="2434273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2400" dirty="0"/>
              <a:t> ex4-1.html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6333025" y="1656808"/>
            <a:ext cx="5296480" cy="50183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216000" rIns="216000" bIns="216000" rtlCol="0" anchor="t" anchorCtr="0"/>
          <a:lstStyle/>
          <a:p>
            <a:r>
              <a:rPr lang="en-US" altLang="ko-KR" sz="2000" dirty="0">
                <a:solidFill>
                  <a:schemeClr val="tx1"/>
                </a:solidFill>
              </a:rPr>
              <a:t>&lt;body&gt;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&lt;h2&gt;</a:t>
            </a:r>
            <a:r>
              <a:rPr lang="ko-KR" altLang="en-US" sz="2000" dirty="0">
                <a:solidFill>
                  <a:schemeClr val="tx1"/>
                </a:solidFill>
              </a:rPr>
              <a:t>반려동물</a:t>
            </a:r>
            <a:r>
              <a:rPr lang="en-US" altLang="ko-KR" sz="2000" dirty="0">
                <a:solidFill>
                  <a:schemeClr val="tx1"/>
                </a:solidFill>
              </a:rPr>
              <a:t>&lt;/h2&gt;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&lt;p&gt;</a:t>
            </a:r>
            <a:r>
              <a:rPr lang="ko-KR" altLang="en-US" sz="2000" dirty="0">
                <a:solidFill>
                  <a:schemeClr val="tx1"/>
                </a:solidFill>
              </a:rPr>
              <a:t>정서적으로 의지하고자 가까이 두고 기르는 동물을 말한다</a:t>
            </a:r>
            <a:r>
              <a:rPr lang="en-US" altLang="ko-KR" sz="2000" dirty="0">
                <a:solidFill>
                  <a:schemeClr val="tx1"/>
                </a:solidFill>
              </a:rPr>
              <a:t>. 1983</a:t>
            </a:r>
            <a:r>
              <a:rPr lang="ko-KR" altLang="en-US" sz="2000" dirty="0">
                <a:solidFill>
                  <a:schemeClr val="tx1"/>
                </a:solidFill>
              </a:rPr>
              <a:t>년 오스트리아에서 처음 나온 </a:t>
            </a:r>
            <a:r>
              <a:rPr lang="en-US" altLang="ko-KR" sz="2000" dirty="0">
                <a:solidFill>
                  <a:schemeClr val="tx1"/>
                </a:solidFill>
              </a:rPr>
              <a:t>'Pet'</a:t>
            </a:r>
            <a:r>
              <a:rPr lang="ko-KR" altLang="en-US" sz="2000" dirty="0">
                <a:solidFill>
                  <a:schemeClr val="tx1"/>
                </a:solidFill>
              </a:rPr>
              <a:t>를 </a:t>
            </a:r>
            <a:r>
              <a:rPr lang="en-US" altLang="ko-KR" sz="2000" dirty="0">
                <a:solidFill>
                  <a:schemeClr val="tx1"/>
                </a:solidFill>
              </a:rPr>
              <a:t>'Companion animal'</a:t>
            </a:r>
            <a:r>
              <a:rPr lang="ko-KR" altLang="en-US" sz="2000" dirty="0">
                <a:solidFill>
                  <a:schemeClr val="tx1"/>
                </a:solidFill>
              </a:rPr>
              <a:t>로 개칭 제안이 국내에 들어와</a:t>
            </a:r>
            <a:r>
              <a:rPr lang="en-US" altLang="ko-KR" sz="2000" dirty="0">
                <a:solidFill>
                  <a:schemeClr val="tx1"/>
                </a:solidFill>
              </a:rPr>
              <a:t>, </a:t>
            </a:r>
            <a:r>
              <a:rPr lang="ko-KR" altLang="en-US" sz="2000" dirty="0">
                <a:solidFill>
                  <a:schemeClr val="tx1"/>
                </a:solidFill>
              </a:rPr>
              <a:t>애완동물이라는 표현에 대한 논의가 이루어졌다</a:t>
            </a:r>
            <a:r>
              <a:rPr lang="en-US" altLang="ko-KR" sz="2000" dirty="0">
                <a:solidFill>
                  <a:schemeClr val="tx1"/>
                </a:solidFill>
              </a:rPr>
              <a:t>.&lt;/p&gt;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&lt;/body&gt;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&lt;/html&gt;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61365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/>
        </p:nvCxnSpPr>
        <p:spPr>
          <a:xfrm>
            <a:off x="0" y="972589"/>
            <a:ext cx="12192000" cy="0"/>
          </a:xfrm>
          <a:prstGeom prst="line">
            <a:avLst/>
          </a:prstGeom>
          <a:ln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10438015" y="914400"/>
            <a:ext cx="1753985" cy="74815"/>
          </a:xfrm>
          <a:prstGeom prst="rect">
            <a:avLst/>
          </a:prstGeom>
          <a:solidFill>
            <a:srgbClr val="FF0D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773083" y="266007"/>
            <a:ext cx="82776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HTML </a:t>
            </a:r>
            <a:r>
              <a:rPr lang="ko-KR" altLang="en-US" sz="3200" dirty="0"/>
              <a:t>문서 구조</a:t>
            </a:r>
            <a:r>
              <a:rPr lang="en-US" altLang="ko-KR" sz="3200" dirty="0"/>
              <a:t> : ex1-1.html</a:t>
            </a:r>
            <a:endParaRPr lang="ko-KR" altLang="en-US" sz="3200" dirty="0"/>
          </a:p>
        </p:txBody>
      </p:sp>
      <p:sp>
        <p:nvSpPr>
          <p:cNvPr id="7" name="직사각형 6"/>
          <p:cNvSpPr/>
          <p:nvPr/>
        </p:nvSpPr>
        <p:spPr>
          <a:xfrm>
            <a:off x="1701282" y="1464908"/>
            <a:ext cx="9237306" cy="48332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216000" rIns="216000" bIns="216000" rtlCol="0" anchor="t" anchorCtr="0"/>
          <a:lstStyle/>
          <a:p>
            <a:r>
              <a:rPr lang="en-US" altLang="ko-KR" dirty="0">
                <a:solidFill>
                  <a:schemeClr val="tx1"/>
                </a:solidFill>
              </a:rPr>
              <a:t>&lt;!DOCTYPE html&gt;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&lt;html&gt;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&lt;head&gt;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&lt;meta charset="utf-8"&gt;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&lt;style&gt;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h3 {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	color: blue;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}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&lt;/style&gt;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&lt;/head&gt;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&lt;body&gt;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	&lt;h3&gt;</a:t>
            </a:r>
            <a:r>
              <a:rPr lang="ko-KR" altLang="en-US" dirty="0">
                <a:solidFill>
                  <a:schemeClr val="tx1"/>
                </a:solidFill>
              </a:rPr>
              <a:t>웹의 역할</a:t>
            </a:r>
            <a:r>
              <a:rPr lang="en-US" altLang="ko-KR" dirty="0">
                <a:solidFill>
                  <a:schemeClr val="tx1"/>
                </a:solidFill>
              </a:rPr>
              <a:t>&lt;/h3&gt;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	&lt;p&gt;</a:t>
            </a:r>
            <a:r>
              <a:rPr lang="ko-KR" altLang="en-US" dirty="0">
                <a:solidFill>
                  <a:schemeClr val="tx1"/>
                </a:solidFill>
              </a:rPr>
              <a:t>인터넷과 웹 브라우저를 통하여 정보를 제공하고 서로 소통할 수 있게 해준다</a:t>
            </a:r>
            <a:r>
              <a:rPr lang="en-US" altLang="ko-KR" dirty="0">
                <a:solidFill>
                  <a:schemeClr val="tx1"/>
                </a:solidFill>
              </a:rPr>
              <a:t>.&lt;/p&gt;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&lt;/body&gt;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&lt;/html&gt;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320972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/>
        </p:nvCxnSpPr>
        <p:spPr>
          <a:xfrm>
            <a:off x="0" y="972589"/>
            <a:ext cx="12192000" cy="0"/>
          </a:xfrm>
          <a:prstGeom prst="line">
            <a:avLst/>
          </a:prstGeom>
          <a:ln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10438015" y="914400"/>
            <a:ext cx="1753985" cy="74815"/>
          </a:xfrm>
          <a:prstGeom prst="rect">
            <a:avLst/>
          </a:prstGeom>
          <a:solidFill>
            <a:srgbClr val="FF0D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773083" y="266007"/>
            <a:ext cx="62248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ex4-1.html</a:t>
            </a:r>
            <a:r>
              <a:rPr lang="ko-KR" altLang="en-US" sz="3200" dirty="0"/>
              <a:t>의 실행 결과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4735" y="2658601"/>
            <a:ext cx="5486400" cy="2505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76275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/>
        </p:nvCxnSpPr>
        <p:spPr>
          <a:xfrm>
            <a:off x="0" y="972589"/>
            <a:ext cx="12192000" cy="0"/>
          </a:xfrm>
          <a:prstGeom prst="line">
            <a:avLst/>
          </a:prstGeom>
          <a:ln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10438015" y="914400"/>
            <a:ext cx="1753985" cy="74815"/>
          </a:xfrm>
          <a:prstGeom prst="rect">
            <a:avLst/>
          </a:prstGeom>
          <a:solidFill>
            <a:srgbClr val="FF0D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8" name="개체 7"/>
          <p:cNvGraphicFramePr>
            <a:graphicFrameLocks noChangeAspect="1"/>
          </p:cNvGraphicFramePr>
          <p:nvPr/>
        </p:nvGraphicFramePr>
        <p:xfrm>
          <a:off x="2354003" y="2663219"/>
          <a:ext cx="7681913" cy="290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2" imgW="7682400" imgH="2907720" progId="Photoshop.Image.13">
                  <p:embed/>
                </p:oleObj>
              </mc:Choice>
              <mc:Fallback>
                <p:oleObj name="Image" r:id="rId2" imgW="7682400" imgH="2907720" progId="Photoshop.Image.13">
                  <p:embed/>
                  <p:pic>
                    <p:nvPicPr>
                      <p:cNvPr id="8" name="개체 7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354003" y="2663219"/>
                        <a:ext cx="7681913" cy="2908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773083" y="266007"/>
            <a:ext cx="79883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CSS</a:t>
            </a:r>
            <a:r>
              <a:rPr lang="ko-KR" altLang="en-US" sz="3200" dirty="0"/>
              <a:t>의 구조</a:t>
            </a:r>
          </a:p>
        </p:txBody>
      </p:sp>
    </p:spTree>
    <p:extLst>
      <p:ext uri="{BB962C8B-B14F-4D97-AF65-F5344CB8AC3E}">
        <p14:creationId xmlns:p14="http://schemas.microsoft.com/office/powerpoint/2010/main" val="12712345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/>
        </p:nvCxnSpPr>
        <p:spPr>
          <a:xfrm>
            <a:off x="0" y="972589"/>
            <a:ext cx="12192000" cy="0"/>
          </a:xfrm>
          <a:prstGeom prst="line">
            <a:avLst/>
          </a:prstGeom>
          <a:ln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10438015" y="914400"/>
            <a:ext cx="1753985" cy="74815"/>
          </a:xfrm>
          <a:prstGeom prst="rect">
            <a:avLst/>
          </a:prstGeom>
          <a:solidFill>
            <a:srgbClr val="FF0D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773083" y="266007"/>
            <a:ext cx="79883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CSS </a:t>
            </a:r>
            <a:r>
              <a:rPr lang="ko-KR" altLang="en-US" sz="3200" dirty="0"/>
              <a:t>삽입 방법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946378" y="1656808"/>
            <a:ext cx="5155164" cy="50183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216000" rIns="216000" bIns="216000" rtlCol="0" anchor="t" anchorCtr="0"/>
          <a:lstStyle/>
          <a:p>
            <a:r>
              <a:rPr lang="en-US" altLang="ko-KR" sz="2000" dirty="0">
                <a:solidFill>
                  <a:schemeClr val="tx1"/>
                </a:solidFill>
              </a:rPr>
              <a:t>&lt;!DOCTYPE html&gt;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&lt;html&gt;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&lt;head&gt;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&lt;meta charset="utf-8"&gt;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&lt;link </a:t>
            </a:r>
            <a:r>
              <a:rPr lang="en-US" altLang="ko-KR" sz="2000" dirty="0" err="1">
                <a:solidFill>
                  <a:schemeClr val="tx1"/>
                </a:solidFill>
              </a:rPr>
              <a:t>rel</a:t>
            </a:r>
            <a:r>
              <a:rPr lang="en-US" altLang="ko-KR" sz="2000" dirty="0">
                <a:solidFill>
                  <a:schemeClr val="tx1"/>
                </a:solidFill>
              </a:rPr>
              <a:t>="stylesheet" type="text/</a:t>
            </a:r>
            <a:r>
              <a:rPr lang="en-US" altLang="ko-KR" sz="2000" dirty="0" err="1">
                <a:solidFill>
                  <a:schemeClr val="tx1"/>
                </a:solidFill>
              </a:rPr>
              <a:t>css</a:t>
            </a:r>
            <a:r>
              <a:rPr lang="en-US" altLang="ko-KR" sz="2000" dirty="0">
                <a:solidFill>
                  <a:schemeClr val="tx1"/>
                </a:solidFill>
              </a:rPr>
              <a:t>" </a:t>
            </a:r>
            <a:r>
              <a:rPr lang="en-US" altLang="ko-KR" sz="2000" dirty="0" err="1">
                <a:solidFill>
                  <a:schemeClr val="tx1"/>
                </a:solidFill>
              </a:rPr>
              <a:t>href</a:t>
            </a:r>
            <a:r>
              <a:rPr lang="en-US" altLang="ko-KR" sz="2000" dirty="0">
                <a:solidFill>
                  <a:schemeClr val="tx1"/>
                </a:solidFill>
              </a:rPr>
              <a:t>="mystyle.css"&gt;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&lt;style&gt;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h1 {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font-family: "</a:t>
            </a:r>
            <a:r>
              <a:rPr lang="ko-KR" altLang="en-US" sz="2000" dirty="0">
                <a:solidFill>
                  <a:schemeClr val="tx1"/>
                </a:solidFill>
              </a:rPr>
              <a:t>바탕</a:t>
            </a:r>
            <a:r>
              <a:rPr lang="en-US" altLang="ko-KR" sz="2000" dirty="0">
                <a:solidFill>
                  <a:schemeClr val="tx1"/>
                </a:solidFill>
              </a:rPr>
              <a:t>";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color: red;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}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&lt;/style&gt;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&lt;/head&gt;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56210" y="1002954"/>
            <a:ext cx="2434273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2400" dirty="0"/>
              <a:t> ex4-2.html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6333025" y="1656808"/>
            <a:ext cx="5296480" cy="50183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216000" rIns="216000" bIns="216000" rtlCol="0" anchor="t" anchorCtr="0"/>
          <a:lstStyle/>
          <a:p>
            <a:r>
              <a:rPr lang="en-US" altLang="ko-KR" sz="2000" dirty="0">
                <a:solidFill>
                  <a:schemeClr val="tx1"/>
                </a:solidFill>
              </a:rPr>
              <a:t>&lt;body&gt;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&lt;h1&gt;</a:t>
            </a:r>
            <a:r>
              <a:rPr lang="ko-KR" altLang="en-US" sz="2000" dirty="0">
                <a:solidFill>
                  <a:schemeClr val="tx1"/>
                </a:solidFill>
              </a:rPr>
              <a:t>고양이</a:t>
            </a:r>
            <a:r>
              <a:rPr lang="en-US" altLang="ko-KR" sz="2000" dirty="0">
                <a:solidFill>
                  <a:schemeClr val="tx1"/>
                </a:solidFill>
              </a:rPr>
              <a:t>&lt;/h1&gt;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&lt;h3&gt;</a:t>
            </a:r>
            <a:r>
              <a:rPr lang="ko-KR" altLang="en-US" sz="2000" dirty="0">
                <a:solidFill>
                  <a:schemeClr val="tx1"/>
                </a:solidFill>
              </a:rPr>
              <a:t>개요</a:t>
            </a:r>
            <a:r>
              <a:rPr lang="en-US" altLang="ko-KR" sz="2000" dirty="0">
                <a:solidFill>
                  <a:schemeClr val="tx1"/>
                </a:solidFill>
              </a:rPr>
              <a:t>&lt;/h3&gt;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&lt;p style="</a:t>
            </a:r>
            <a:r>
              <a:rPr lang="en-US" altLang="ko-KR" sz="2000" dirty="0" err="1">
                <a:solidFill>
                  <a:schemeClr val="tx1"/>
                </a:solidFill>
              </a:rPr>
              <a:t>color:blue</a:t>
            </a:r>
            <a:r>
              <a:rPr lang="en-US" altLang="ko-KR" sz="2000" dirty="0">
                <a:solidFill>
                  <a:schemeClr val="tx1"/>
                </a:solidFill>
              </a:rPr>
              <a:t>;"&gt;</a:t>
            </a:r>
            <a:r>
              <a:rPr lang="ko-KR" altLang="en-US" sz="2000" dirty="0">
                <a:solidFill>
                  <a:schemeClr val="tx1"/>
                </a:solidFill>
              </a:rPr>
              <a:t>포유류 </a:t>
            </a:r>
            <a:r>
              <a:rPr lang="ko-KR" altLang="en-US" sz="2000" dirty="0" err="1">
                <a:solidFill>
                  <a:schemeClr val="tx1"/>
                </a:solidFill>
              </a:rPr>
              <a:t>식육목</a:t>
            </a:r>
            <a:r>
              <a:rPr lang="ko-KR" altLang="en-US" sz="2000" dirty="0">
                <a:solidFill>
                  <a:schemeClr val="tx1"/>
                </a:solidFill>
              </a:rPr>
              <a:t> </a:t>
            </a:r>
            <a:r>
              <a:rPr lang="ko-KR" altLang="en-US" sz="2000" dirty="0" err="1">
                <a:solidFill>
                  <a:schemeClr val="tx1"/>
                </a:solidFill>
              </a:rPr>
              <a:t>고양잇과에</a:t>
            </a:r>
            <a:r>
              <a:rPr lang="ko-KR" altLang="en-US" sz="2000" dirty="0">
                <a:solidFill>
                  <a:schemeClr val="tx1"/>
                </a:solidFill>
              </a:rPr>
              <a:t> 속하는 대표적인 동물이다</a:t>
            </a:r>
            <a:r>
              <a:rPr lang="en-US" altLang="ko-KR" sz="2000" dirty="0">
                <a:solidFill>
                  <a:schemeClr val="tx1"/>
                </a:solidFill>
              </a:rPr>
              <a:t>. </a:t>
            </a:r>
            <a:r>
              <a:rPr lang="ko-KR" altLang="en-US" sz="2000" dirty="0">
                <a:solidFill>
                  <a:schemeClr val="tx1"/>
                </a:solidFill>
              </a:rPr>
              <a:t>크게는 </a:t>
            </a:r>
            <a:r>
              <a:rPr lang="ko-KR" altLang="en-US" sz="2000" dirty="0" err="1">
                <a:solidFill>
                  <a:schemeClr val="tx1"/>
                </a:solidFill>
              </a:rPr>
              <a:t>가축화한</a:t>
            </a:r>
            <a:r>
              <a:rPr lang="ko-KR" altLang="en-US" sz="2000" dirty="0">
                <a:solidFill>
                  <a:schemeClr val="tx1"/>
                </a:solidFill>
              </a:rPr>
              <a:t> </a:t>
            </a:r>
            <a:r>
              <a:rPr lang="ko-KR" altLang="en-US" sz="2000" dirty="0" err="1">
                <a:solidFill>
                  <a:schemeClr val="tx1"/>
                </a:solidFill>
              </a:rPr>
              <a:t>집고양이와</a:t>
            </a:r>
            <a:r>
              <a:rPr lang="ko-KR" altLang="en-US" sz="2000" dirty="0">
                <a:solidFill>
                  <a:schemeClr val="tx1"/>
                </a:solidFill>
              </a:rPr>
              <a:t> 야생고양이로 나뉜다</a:t>
            </a:r>
            <a:r>
              <a:rPr lang="en-US" altLang="ko-KR" sz="2000" dirty="0">
                <a:solidFill>
                  <a:schemeClr val="tx1"/>
                </a:solidFill>
              </a:rPr>
              <a:t>.&lt;/p&gt;</a:t>
            </a:r>
          </a:p>
          <a:p>
            <a:endParaRPr lang="en-US" altLang="ko-KR" sz="2000" dirty="0">
              <a:solidFill>
                <a:schemeClr val="tx1"/>
              </a:solidFill>
            </a:endParaRPr>
          </a:p>
          <a:p>
            <a:r>
              <a:rPr lang="en-US" altLang="ko-KR" sz="2000" dirty="0">
                <a:solidFill>
                  <a:schemeClr val="tx1"/>
                </a:solidFill>
              </a:rPr>
              <a:t>&lt;h3&gt;</a:t>
            </a:r>
            <a:r>
              <a:rPr lang="ko-KR" altLang="en-US" sz="2000" dirty="0">
                <a:solidFill>
                  <a:schemeClr val="tx1"/>
                </a:solidFill>
              </a:rPr>
              <a:t>상세</a:t>
            </a:r>
            <a:r>
              <a:rPr lang="en-US" altLang="ko-KR" sz="2000" dirty="0">
                <a:solidFill>
                  <a:schemeClr val="tx1"/>
                </a:solidFill>
              </a:rPr>
              <a:t>&lt;/h3&gt;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&lt;p style="</a:t>
            </a:r>
            <a:r>
              <a:rPr lang="en-US" altLang="ko-KR" sz="2000" dirty="0" err="1">
                <a:solidFill>
                  <a:schemeClr val="tx1"/>
                </a:solidFill>
              </a:rPr>
              <a:t>color:green</a:t>
            </a:r>
            <a:r>
              <a:rPr lang="en-US" altLang="ko-KR" sz="2000" dirty="0">
                <a:solidFill>
                  <a:schemeClr val="tx1"/>
                </a:solidFill>
              </a:rPr>
              <a:t>;"&gt;</a:t>
            </a:r>
            <a:r>
              <a:rPr lang="ko-KR" altLang="en-US" sz="2000" dirty="0">
                <a:solidFill>
                  <a:schemeClr val="tx1"/>
                </a:solidFill>
              </a:rPr>
              <a:t>현존하는 모든 </a:t>
            </a:r>
            <a:r>
              <a:rPr lang="ko-KR" altLang="en-US" sz="2000" dirty="0" err="1">
                <a:solidFill>
                  <a:schemeClr val="tx1"/>
                </a:solidFill>
              </a:rPr>
              <a:t>고양잇과</a:t>
            </a:r>
            <a:r>
              <a:rPr lang="ko-KR" altLang="en-US" sz="2000" dirty="0">
                <a:solidFill>
                  <a:schemeClr val="tx1"/>
                </a:solidFill>
              </a:rPr>
              <a:t> 동물들은 대략 </a:t>
            </a:r>
            <a:r>
              <a:rPr lang="en-US" altLang="ko-KR" sz="2000" dirty="0">
                <a:solidFill>
                  <a:schemeClr val="tx1"/>
                </a:solidFill>
              </a:rPr>
              <a:t>1,500</a:t>
            </a:r>
            <a:r>
              <a:rPr lang="ko-KR" altLang="en-US" sz="2000" dirty="0">
                <a:solidFill>
                  <a:schemeClr val="tx1"/>
                </a:solidFill>
              </a:rPr>
              <a:t>만년 전에 하나의 조상으로부터 갈라져 나온 것으로 추측된다</a:t>
            </a:r>
            <a:r>
              <a:rPr lang="en-US" altLang="ko-KR" sz="2000" dirty="0">
                <a:solidFill>
                  <a:schemeClr val="tx1"/>
                </a:solidFill>
              </a:rPr>
              <a:t>.&lt;/p&gt;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&lt;/body&gt;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&lt;/html&gt;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625250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/>
        </p:nvCxnSpPr>
        <p:spPr>
          <a:xfrm>
            <a:off x="0" y="972589"/>
            <a:ext cx="12192000" cy="0"/>
          </a:xfrm>
          <a:prstGeom prst="line">
            <a:avLst/>
          </a:prstGeom>
          <a:ln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10438015" y="914400"/>
            <a:ext cx="1753985" cy="74815"/>
          </a:xfrm>
          <a:prstGeom prst="rect">
            <a:avLst/>
          </a:prstGeom>
          <a:solidFill>
            <a:srgbClr val="FF0D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773083" y="266007"/>
            <a:ext cx="62248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ex4-2.html</a:t>
            </a:r>
            <a:r>
              <a:rPr lang="ko-KR" altLang="en-US" sz="3200" dirty="0"/>
              <a:t>의 실행 결과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9673" y="2171527"/>
            <a:ext cx="5486400" cy="356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88206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/>
        </p:nvCxnSpPr>
        <p:spPr>
          <a:xfrm>
            <a:off x="0" y="972589"/>
            <a:ext cx="12192000" cy="0"/>
          </a:xfrm>
          <a:prstGeom prst="line">
            <a:avLst/>
          </a:prstGeom>
          <a:ln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10438015" y="914400"/>
            <a:ext cx="1753985" cy="74815"/>
          </a:xfrm>
          <a:prstGeom prst="rect">
            <a:avLst/>
          </a:prstGeom>
          <a:solidFill>
            <a:srgbClr val="FF0D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773083" y="266007"/>
            <a:ext cx="79883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CSS </a:t>
            </a:r>
            <a:r>
              <a:rPr lang="ko-KR" altLang="en-US" sz="3200" dirty="0" err="1"/>
              <a:t>주석문</a:t>
            </a:r>
            <a:endParaRPr lang="ko-KR" altLang="en-US" sz="3200" dirty="0"/>
          </a:p>
        </p:txBody>
      </p:sp>
      <p:sp>
        <p:nvSpPr>
          <p:cNvPr id="7" name="직사각형 6"/>
          <p:cNvSpPr/>
          <p:nvPr/>
        </p:nvSpPr>
        <p:spPr>
          <a:xfrm>
            <a:off x="946378" y="1656808"/>
            <a:ext cx="5155164" cy="50183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216000" rIns="216000" bIns="216000" rtlCol="0" anchor="t" anchorCtr="0"/>
          <a:lstStyle/>
          <a:p>
            <a:r>
              <a:rPr lang="en-US" altLang="ko-KR" sz="2000" dirty="0">
                <a:solidFill>
                  <a:schemeClr val="tx1"/>
                </a:solidFill>
              </a:rPr>
              <a:t>&lt;!DOCTYPE html&gt;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&lt;html&gt;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&lt;head&gt;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&lt;meta charset="utf-8"&gt;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&lt;style&gt;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h2 {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font-family: "</a:t>
            </a:r>
            <a:r>
              <a:rPr lang="ko-KR" altLang="en-US" sz="2000" dirty="0" err="1">
                <a:solidFill>
                  <a:schemeClr val="tx1"/>
                </a:solidFill>
              </a:rPr>
              <a:t>맑은고딕</a:t>
            </a:r>
            <a:r>
              <a:rPr lang="en-US" altLang="ko-KR" sz="2000" dirty="0">
                <a:solidFill>
                  <a:schemeClr val="tx1"/>
                </a:solidFill>
              </a:rPr>
              <a:t>";      /* font-family </a:t>
            </a:r>
            <a:r>
              <a:rPr lang="ko-KR" altLang="en-US" sz="2000" dirty="0">
                <a:solidFill>
                  <a:schemeClr val="tx1"/>
                </a:solidFill>
              </a:rPr>
              <a:t>속성 </a:t>
            </a:r>
            <a:r>
              <a:rPr lang="en-US" altLang="ko-KR" sz="2000" dirty="0">
                <a:solidFill>
                  <a:schemeClr val="tx1"/>
                </a:solidFill>
              </a:rPr>
              <a:t>: </a:t>
            </a:r>
            <a:r>
              <a:rPr lang="ko-KR" altLang="en-US" sz="2000" dirty="0">
                <a:solidFill>
                  <a:schemeClr val="tx1"/>
                </a:solidFill>
              </a:rPr>
              <a:t>글꼴 변경 *</a:t>
            </a:r>
            <a:r>
              <a:rPr lang="en-US" altLang="ko-KR" sz="2000" dirty="0">
                <a:solidFill>
                  <a:schemeClr val="tx1"/>
                </a:solidFill>
              </a:rPr>
              <a:t>/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color: green;				/* color </a:t>
            </a:r>
            <a:r>
              <a:rPr lang="ko-KR" altLang="en-US" sz="2000" dirty="0">
                <a:solidFill>
                  <a:schemeClr val="tx1"/>
                </a:solidFill>
              </a:rPr>
              <a:t>속성 </a:t>
            </a:r>
            <a:r>
              <a:rPr lang="en-US" altLang="ko-KR" sz="2000" dirty="0">
                <a:solidFill>
                  <a:schemeClr val="tx1"/>
                </a:solidFill>
              </a:rPr>
              <a:t>: </a:t>
            </a:r>
            <a:r>
              <a:rPr lang="ko-KR" altLang="en-US" sz="2000" dirty="0">
                <a:solidFill>
                  <a:schemeClr val="tx1"/>
                </a:solidFill>
              </a:rPr>
              <a:t>글자 색상 변경 *</a:t>
            </a:r>
            <a:r>
              <a:rPr lang="en-US" altLang="ko-KR" sz="2000" dirty="0">
                <a:solidFill>
                  <a:schemeClr val="tx1"/>
                </a:solidFill>
              </a:rPr>
              <a:t>/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/* color: blue; */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}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&lt;/style&gt;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&lt;/head&gt;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56210" y="1002954"/>
            <a:ext cx="2434273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2400" dirty="0"/>
              <a:t> ex4-3.html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6333025" y="1656808"/>
            <a:ext cx="5296480" cy="50183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216000" rIns="216000" bIns="216000" rtlCol="0" anchor="t" anchorCtr="0"/>
          <a:lstStyle/>
          <a:p>
            <a:r>
              <a:rPr lang="en-US" altLang="ko-KR" sz="2000" dirty="0">
                <a:solidFill>
                  <a:schemeClr val="tx1"/>
                </a:solidFill>
              </a:rPr>
              <a:t>&lt;body&gt;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&lt;h2&gt;</a:t>
            </a:r>
            <a:r>
              <a:rPr lang="ko-KR" altLang="en-US" sz="2000" dirty="0">
                <a:solidFill>
                  <a:schemeClr val="tx1"/>
                </a:solidFill>
              </a:rPr>
              <a:t>강아지</a:t>
            </a:r>
            <a:r>
              <a:rPr lang="en-US" altLang="ko-KR" sz="2000" dirty="0">
                <a:solidFill>
                  <a:schemeClr val="tx1"/>
                </a:solidFill>
              </a:rPr>
              <a:t>&lt;/h2&gt;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&lt;p style="</a:t>
            </a:r>
            <a:r>
              <a:rPr lang="en-US" altLang="ko-KR" sz="2000" dirty="0" err="1">
                <a:solidFill>
                  <a:schemeClr val="tx1"/>
                </a:solidFill>
              </a:rPr>
              <a:t>color:blue</a:t>
            </a:r>
            <a:r>
              <a:rPr lang="en-US" altLang="ko-KR" sz="2000" dirty="0">
                <a:solidFill>
                  <a:schemeClr val="tx1"/>
                </a:solidFill>
              </a:rPr>
              <a:t>;"&gt;</a:t>
            </a:r>
            <a:r>
              <a:rPr lang="ko-KR" altLang="en-US" sz="2000" dirty="0">
                <a:solidFill>
                  <a:schemeClr val="tx1"/>
                </a:solidFill>
              </a:rPr>
              <a:t>한국어 ‘</a:t>
            </a:r>
            <a:r>
              <a:rPr lang="ko-KR" altLang="en-US" sz="2000" dirty="0" err="1">
                <a:solidFill>
                  <a:schemeClr val="tx1"/>
                </a:solidFill>
              </a:rPr>
              <a:t>강아지’는</a:t>
            </a:r>
            <a:r>
              <a:rPr lang="ko-KR" altLang="en-US" sz="2000" dirty="0">
                <a:solidFill>
                  <a:schemeClr val="tx1"/>
                </a:solidFill>
              </a:rPr>
              <a:t> ‘</a:t>
            </a:r>
            <a:r>
              <a:rPr lang="ko-KR" altLang="en-US" sz="2000" dirty="0" err="1">
                <a:solidFill>
                  <a:schemeClr val="tx1"/>
                </a:solidFill>
              </a:rPr>
              <a:t>개’에</a:t>
            </a:r>
            <a:r>
              <a:rPr lang="ko-KR" altLang="en-US" sz="2000" dirty="0">
                <a:solidFill>
                  <a:schemeClr val="tx1"/>
                </a:solidFill>
              </a:rPr>
              <a:t> 어린 짐승을 뜻하는 ‘</a:t>
            </a:r>
            <a:r>
              <a:rPr lang="ko-KR" altLang="en-US" sz="2000" dirty="0" err="1">
                <a:solidFill>
                  <a:schemeClr val="tx1"/>
                </a:solidFill>
              </a:rPr>
              <a:t>아지’가</a:t>
            </a:r>
            <a:r>
              <a:rPr lang="ko-KR" altLang="en-US" sz="2000" dirty="0">
                <a:solidFill>
                  <a:schemeClr val="tx1"/>
                </a:solidFill>
              </a:rPr>
              <a:t> 붙은 말이다</a:t>
            </a:r>
            <a:r>
              <a:rPr lang="en-US" altLang="ko-KR" sz="2000" dirty="0">
                <a:solidFill>
                  <a:schemeClr val="tx1"/>
                </a:solidFill>
              </a:rPr>
              <a:t>. </a:t>
            </a:r>
            <a:r>
              <a:rPr lang="ko-KR" altLang="en-US" sz="2000" dirty="0">
                <a:solidFill>
                  <a:schemeClr val="tx1"/>
                </a:solidFill>
              </a:rPr>
              <a:t>제주도 사투리로는 </a:t>
            </a:r>
            <a:r>
              <a:rPr lang="ko-KR" altLang="en-US" sz="2000" dirty="0" err="1">
                <a:solidFill>
                  <a:schemeClr val="tx1"/>
                </a:solidFill>
              </a:rPr>
              <a:t>강생이라고</a:t>
            </a:r>
            <a:r>
              <a:rPr lang="ko-KR" altLang="en-US" sz="2000" dirty="0">
                <a:solidFill>
                  <a:schemeClr val="tx1"/>
                </a:solidFill>
              </a:rPr>
              <a:t> 한다</a:t>
            </a:r>
            <a:r>
              <a:rPr lang="en-US" altLang="ko-KR" sz="2000" dirty="0">
                <a:solidFill>
                  <a:schemeClr val="tx1"/>
                </a:solidFill>
              </a:rPr>
              <a:t>. </a:t>
            </a:r>
            <a:r>
              <a:rPr lang="ko-KR" altLang="en-US" sz="2000" dirty="0">
                <a:solidFill>
                  <a:schemeClr val="tx1"/>
                </a:solidFill>
              </a:rPr>
              <a:t>각 언어마다 강아지에 대한 별도의 명칭이 있다</a:t>
            </a:r>
            <a:r>
              <a:rPr lang="en-US" altLang="ko-KR" sz="2000" dirty="0">
                <a:solidFill>
                  <a:schemeClr val="tx1"/>
                </a:solidFill>
              </a:rPr>
              <a:t>.&lt;/p&gt;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&lt;!--	&lt;p&gt;</a:t>
            </a:r>
            <a:r>
              <a:rPr lang="ko-KR" altLang="en-US" sz="2000" dirty="0">
                <a:solidFill>
                  <a:schemeClr val="tx1"/>
                </a:solidFill>
              </a:rPr>
              <a:t>태어난 강아지는 생후 </a:t>
            </a:r>
            <a:r>
              <a:rPr lang="en-US" altLang="ko-KR" sz="2000" dirty="0">
                <a:solidFill>
                  <a:schemeClr val="tx1"/>
                </a:solidFill>
              </a:rPr>
              <a:t>10</a:t>
            </a:r>
            <a:r>
              <a:rPr lang="ko-KR" altLang="en-US" sz="2000" dirty="0">
                <a:solidFill>
                  <a:schemeClr val="tx1"/>
                </a:solidFill>
              </a:rPr>
              <a:t>일까지를 신생아로 본다</a:t>
            </a:r>
            <a:r>
              <a:rPr lang="en-US" altLang="ko-KR" sz="2000" dirty="0">
                <a:solidFill>
                  <a:schemeClr val="tx1"/>
                </a:solidFill>
              </a:rPr>
              <a:t>. </a:t>
            </a:r>
            <a:r>
              <a:rPr lang="ko-KR" altLang="en-US" sz="2000" dirty="0">
                <a:solidFill>
                  <a:schemeClr val="tx1"/>
                </a:solidFill>
              </a:rPr>
              <a:t>강아지는 </a:t>
            </a:r>
            <a:r>
              <a:rPr lang="ko-KR" altLang="en-US" sz="2000" dirty="0" err="1">
                <a:solidFill>
                  <a:schemeClr val="tx1"/>
                </a:solidFill>
              </a:rPr>
              <a:t>견종에</a:t>
            </a:r>
            <a:r>
              <a:rPr lang="ko-KR" altLang="en-US" sz="2000" dirty="0">
                <a:solidFill>
                  <a:schemeClr val="tx1"/>
                </a:solidFill>
              </a:rPr>
              <a:t> 따라 체중이 매우 다양하며 태어난 지 </a:t>
            </a:r>
            <a:r>
              <a:rPr lang="en-US" altLang="ko-KR" sz="2000" dirty="0">
                <a:solidFill>
                  <a:schemeClr val="tx1"/>
                </a:solidFill>
              </a:rPr>
              <a:t>14</a:t>
            </a:r>
            <a:r>
              <a:rPr lang="ko-KR" altLang="en-US" sz="2000" dirty="0">
                <a:solidFill>
                  <a:schemeClr val="tx1"/>
                </a:solidFill>
              </a:rPr>
              <a:t>일 무렵 눈을 뜨고 소리에 반응하며 걷기 시작한다</a:t>
            </a:r>
            <a:r>
              <a:rPr lang="en-US" altLang="ko-KR" sz="2000" dirty="0">
                <a:solidFill>
                  <a:schemeClr val="tx1"/>
                </a:solidFill>
              </a:rPr>
              <a:t>.&lt;/p&gt;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--&gt;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&lt;/body&gt;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&lt;/html&gt;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872866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/>
        </p:nvCxnSpPr>
        <p:spPr>
          <a:xfrm>
            <a:off x="0" y="972589"/>
            <a:ext cx="12192000" cy="0"/>
          </a:xfrm>
          <a:prstGeom prst="line">
            <a:avLst/>
          </a:prstGeom>
          <a:ln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10438015" y="914400"/>
            <a:ext cx="1753985" cy="74815"/>
          </a:xfrm>
          <a:prstGeom prst="rect">
            <a:avLst/>
          </a:prstGeom>
          <a:solidFill>
            <a:srgbClr val="FF0D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773083" y="266007"/>
            <a:ext cx="62248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ex4-3.html</a:t>
            </a:r>
            <a:r>
              <a:rPr lang="ko-KR" altLang="en-US" sz="3200" dirty="0"/>
              <a:t>의 실행 결과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0" y="2796714"/>
            <a:ext cx="5486400" cy="222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35838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/>
        </p:nvCxnSpPr>
        <p:spPr>
          <a:xfrm>
            <a:off x="0" y="972589"/>
            <a:ext cx="12192000" cy="0"/>
          </a:xfrm>
          <a:prstGeom prst="line">
            <a:avLst/>
          </a:prstGeom>
          <a:ln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10438015" y="914400"/>
            <a:ext cx="1753985" cy="74815"/>
          </a:xfrm>
          <a:prstGeom prst="rect">
            <a:avLst/>
          </a:prstGeom>
          <a:solidFill>
            <a:srgbClr val="FF0D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773083" y="266007"/>
            <a:ext cx="79883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배경 색상 지정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946378" y="1656808"/>
            <a:ext cx="5155164" cy="50183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216000" rIns="216000" bIns="216000" rtlCol="0" anchor="t" anchorCtr="0"/>
          <a:lstStyle/>
          <a:p>
            <a:r>
              <a:rPr lang="en-US" altLang="ko-KR" sz="2000" dirty="0">
                <a:solidFill>
                  <a:schemeClr val="tx1"/>
                </a:solidFill>
              </a:rPr>
              <a:t>&lt;!DOCTYPE html&gt;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&lt;html&gt;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&lt;head&gt;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&lt;meta charset="utf-8"&gt;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&lt;style&gt;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body {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background-color: yellow;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}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p {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background-color: white;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}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&lt;/style&gt;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&lt;/head&gt;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56210" y="1002954"/>
            <a:ext cx="2434273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2400" dirty="0"/>
              <a:t> ex4-4.html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6333025" y="1656808"/>
            <a:ext cx="5296480" cy="50183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216000" rIns="216000" bIns="216000" rtlCol="0" anchor="t" anchorCtr="0"/>
          <a:lstStyle/>
          <a:p>
            <a:r>
              <a:rPr lang="en-US" altLang="ko-KR" sz="2000" dirty="0">
                <a:solidFill>
                  <a:schemeClr val="tx1"/>
                </a:solidFill>
              </a:rPr>
              <a:t>&lt;body&gt;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&lt;h3&gt;</a:t>
            </a:r>
            <a:r>
              <a:rPr lang="ko-KR" altLang="en-US" sz="2000" dirty="0">
                <a:solidFill>
                  <a:schemeClr val="tx1"/>
                </a:solidFill>
              </a:rPr>
              <a:t>배경 색상</a:t>
            </a:r>
            <a:r>
              <a:rPr lang="en-US" altLang="ko-KR" sz="2000" dirty="0">
                <a:solidFill>
                  <a:schemeClr val="tx1"/>
                </a:solidFill>
              </a:rPr>
              <a:t>&lt;/h3&gt;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&lt;p&gt;</a:t>
            </a:r>
            <a:r>
              <a:rPr lang="ko-KR" altLang="en-US" sz="2000" dirty="0">
                <a:solidFill>
                  <a:schemeClr val="tx1"/>
                </a:solidFill>
              </a:rPr>
              <a:t>웹 페이지에서 배경 색상을 지정할 때는 먼저 </a:t>
            </a:r>
            <a:r>
              <a:rPr lang="en-US" altLang="ko-KR" sz="2000" dirty="0">
                <a:solidFill>
                  <a:schemeClr val="tx1"/>
                </a:solidFill>
              </a:rPr>
              <a:t>CSS </a:t>
            </a:r>
            <a:r>
              <a:rPr lang="ko-KR" altLang="en-US" sz="2000" dirty="0" err="1">
                <a:solidFill>
                  <a:schemeClr val="tx1"/>
                </a:solidFill>
              </a:rPr>
              <a:t>선택자로</a:t>
            </a:r>
            <a:r>
              <a:rPr lang="ko-KR" altLang="en-US" sz="2000" dirty="0">
                <a:solidFill>
                  <a:schemeClr val="tx1"/>
                </a:solidFill>
              </a:rPr>
              <a:t> 꾸밀 영역을 선택한 다음 </a:t>
            </a:r>
            <a:r>
              <a:rPr lang="en-US" altLang="ko-KR" sz="2000" dirty="0">
                <a:solidFill>
                  <a:schemeClr val="tx1"/>
                </a:solidFill>
              </a:rPr>
              <a:t>background-color </a:t>
            </a:r>
            <a:r>
              <a:rPr lang="ko-KR" altLang="en-US" sz="2000" dirty="0">
                <a:solidFill>
                  <a:schemeClr val="tx1"/>
                </a:solidFill>
              </a:rPr>
              <a:t>속성의 속성 값에 원하는 색상을 설정하면 된다</a:t>
            </a:r>
            <a:r>
              <a:rPr lang="en-US" altLang="ko-KR" sz="2000" dirty="0">
                <a:solidFill>
                  <a:schemeClr val="tx1"/>
                </a:solidFill>
              </a:rPr>
              <a:t>.&lt;/p&gt;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&lt;/body&gt;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&lt;/html&gt;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83554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/>
        </p:nvCxnSpPr>
        <p:spPr>
          <a:xfrm>
            <a:off x="0" y="972589"/>
            <a:ext cx="12192000" cy="0"/>
          </a:xfrm>
          <a:prstGeom prst="line">
            <a:avLst/>
          </a:prstGeom>
          <a:ln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10438015" y="914400"/>
            <a:ext cx="1753985" cy="74815"/>
          </a:xfrm>
          <a:prstGeom prst="rect">
            <a:avLst/>
          </a:prstGeom>
          <a:solidFill>
            <a:srgbClr val="FF0D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773083" y="266007"/>
            <a:ext cx="62248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ex4-4.html</a:t>
            </a:r>
            <a:r>
              <a:rPr lang="ko-KR" altLang="en-US" sz="3200" dirty="0"/>
              <a:t>의 실행 결과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6421" y="2863215"/>
            <a:ext cx="5486400" cy="222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17625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/>
        </p:nvCxnSpPr>
        <p:spPr>
          <a:xfrm>
            <a:off x="0" y="972589"/>
            <a:ext cx="12192000" cy="0"/>
          </a:xfrm>
          <a:prstGeom prst="line">
            <a:avLst/>
          </a:prstGeom>
          <a:ln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10438015" y="914400"/>
            <a:ext cx="1753985" cy="74815"/>
          </a:xfrm>
          <a:prstGeom prst="rect">
            <a:avLst/>
          </a:prstGeom>
          <a:solidFill>
            <a:srgbClr val="FF0D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773083" y="266007"/>
            <a:ext cx="79883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글자 색상 지정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946378" y="1656808"/>
            <a:ext cx="5155164" cy="50183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216000" rIns="216000" bIns="216000" rtlCol="0" anchor="t" anchorCtr="0"/>
          <a:lstStyle/>
          <a:p>
            <a:r>
              <a:rPr lang="en-US" altLang="ko-KR" dirty="0">
                <a:solidFill>
                  <a:schemeClr val="tx1"/>
                </a:solidFill>
              </a:rPr>
              <a:t>&lt;!DOCTYPE html&gt;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&lt;html&gt;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&lt;head&gt;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&lt;meta charset="utf-8"&gt;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&lt;style&gt;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body {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	background-color: grey;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}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&lt;/style&gt;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&lt;/head&gt;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56210" y="1002954"/>
            <a:ext cx="2434273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2400" dirty="0"/>
              <a:t> ex4-5.html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6333025" y="1656808"/>
            <a:ext cx="5296480" cy="50183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216000" rIns="216000" bIns="216000" rtlCol="0" anchor="t" anchorCtr="0"/>
          <a:lstStyle/>
          <a:p>
            <a:r>
              <a:rPr lang="en-US" altLang="ko-KR" dirty="0">
                <a:solidFill>
                  <a:schemeClr val="tx1"/>
                </a:solidFill>
              </a:rPr>
              <a:t>&lt;body&gt;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&lt;h3&gt;</a:t>
            </a:r>
            <a:r>
              <a:rPr lang="ko-KR" altLang="en-US" dirty="0">
                <a:solidFill>
                  <a:schemeClr val="tx1"/>
                </a:solidFill>
              </a:rPr>
              <a:t>글자 색상</a:t>
            </a:r>
            <a:r>
              <a:rPr lang="en-US" altLang="ko-KR" dirty="0">
                <a:solidFill>
                  <a:schemeClr val="tx1"/>
                </a:solidFill>
              </a:rPr>
              <a:t>&lt;/h3&gt;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&lt;p&gt;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&lt;span style="</a:t>
            </a:r>
            <a:r>
              <a:rPr lang="en-US" altLang="ko-KR" dirty="0" err="1">
                <a:solidFill>
                  <a:schemeClr val="tx1"/>
                </a:solidFill>
              </a:rPr>
              <a:t>color:red</a:t>
            </a:r>
            <a:r>
              <a:rPr lang="en-US" altLang="ko-KR" dirty="0">
                <a:solidFill>
                  <a:schemeClr val="tx1"/>
                </a:solidFill>
              </a:rPr>
              <a:t>;"&gt;</a:t>
            </a:r>
            <a:r>
              <a:rPr lang="ko-KR" altLang="en-US" dirty="0">
                <a:solidFill>
                  <a:schemeClr val="tx1"/>
                </a:solidFill>
              </a:rPr>
              <a:t>빨간색</a:t>
            </a:r>
            <a:r>
              <a:rPr lang="en-US" altLang="ko-KR" dirty="0">
                <a:solidFill>
                  <a:schemeClr val="tx1"/>
                </a:solidFill>
              </a:rPr>
              <a:t>&lt;/span&gt; 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&lt;span style="</a:t>
            </a:r>
            <a:r>
              <a:rPr lang="en-US" altLang="ko-KR" dirty="0" err="1">
                <a:solidFill>
                  <a:schemeClr val="tx1"/>
                </a:solidFill>
              </a:rPr>
              <a:t>color:green</a:t>
            </a:r>
            <a:r>
              <a:rPr lang="en-US" altLang="ko-KR" dirty="0">
                <a:solidFill>
                  <a:schemeClr val="tx1"/>
                </a:solidFill>
              </a:rPr>
              <a:t>;"&gt;</a:t>
            </a:r>
            <a:r>
              <a:rPr lang="ko-KR" altLang="en-US" dirty="0">
                <a:solidFill>
                  <a:schemeClr val="tx1"/>
                </a:solidFill>
              </a:rPr>
              <a:t>초록색</a:t>
            </a:r>
            <a:r>
              <a:rPr lang="en-US" altLang="ko-KR" dirty="0">
                <a:solidFill>
                  <a:schemeClr val="tx1"/>
                </a:solidFill>
              </a:rPr>
              <a:t>&lt;/span&gt;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&lt;span style="</a:t>
            </a:r>
            <a:r>
              <a:rPr lang="en-US" altLang="ko-KR" dirty="0" err="1">
                <a:solidFill>
                  <a:schemeClr val="tx1"/>
                </a:solidFill>
              </a:rPr>
              <a:t>color:blue</a:t>
            </a:r>
            <a:r>
              <a:rPr lang="en-US" altLang="ko-KR" dirty="0">
                <a:solidFill>
                  <a:schemeClr val="tx1"/>
                </a:solidFill>
              </a:rPr>
              <a:t>;"&gt;</a:t>
            </a:r>
            <a:r>
              <a:rPr lang="ko-KR" altLang="en-US" dirty="0">
                <a:solidFill>
                  <a:schemeClr val="tx1"/>
                </a:solidFill>
              </a:rPr>
              <a:t>파란색</a:t>
            </a:r>
            <a:r>
              <a:rPr lang="en-US" altLang="ko-KR" dirty="0">
                <a:solidFill>
                  <a:schemeClr val="tx1"/>
                </a:solidFill>
              </a:rPr>
              <a:t>&lt;/span&gt;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&lt;span style="</a:t>
            </a:r>
            <a:r>
              <a:rPr lang="en-US" altLang="ko-KR" dirty="0" err="1">
                <a:solidFill>
                  <a:schemeClr val="tx1"/>
                </a:solidFill>
              </a:rPr>
              <a:t>color:black</a:t>
            </a:r>
            <a:r>
              <a:rPr lang="en-US" altLang="ko-KR" dirty="0">
                <a:solidFill>
                  <a:schemeClr val="tx1"/>
                </a:solidFill>
              </a:rPr>
              <a:t>;"&gt;</a:t>
            </a:r>
            <a:r>
              <a:rPr lang="ko-KR" altLang="en-US" dirty="0">
                <a:solidFill>
                  <a:schemeClr val="tx1"/>
                </a:solidFill>
              </a:rPr>
              <a:t>검정색</a:t>
            </a:r>
            <a:r>
              <a:rPr lang="en-US" altLang="ko-KR" dirty="0">
                <a:solidFill>
                  <a:schemeClr val="tx1"/>
                </a:solidFill>
              </a:rPr>
              <a:t>&lt;/span&gt;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&lt;span style="</a:t>
            </a:r>
            <a:r>
              <a:rPr lang="en-US" altLang="ko-KR" dirty="0" err="1">
                <a:solidFill>
                  <a:schemeClr val="tx1"/>
                </a:solidFill>
              </a:rPr>
              <a:t>color:white</a:t>
            </a:r>
            <a:r>
              <a:rPr lang="en-US" altLang="ko-KR" dirty="0">
                <a:solidFill>
                  <a:schemeClr val="tx1"/>
                </a:solidFill>
              </a:rPr>
              <a:t>;"&gt;</a:t>
            </a:r>
            <a:r>
              <a:rPr lang="ko-KR" altLang="en-US" dirty="0">
                <a:solidFill>
                  <a:schemeClr val="tx1"/>
                </a:solidFill>
              </a:rPr>
              <a:t>흰색</a:t>
            </a:r>
            <a:r>
              <a:rPr lang="en-US" altLang="ko-KR" dirty="0">
                <a:solidFill>
                  <a:schemeClr val="tx1"/>
                </a:solidFill>
              </a:rPr>
              <a:t>&lt;/span&gt;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&lt;span style="</a:t>
            </a:r>
            <a:r>
              <a:rPr lang="en-US" altLang="ko-KR" dirty="0" err="1">
                <a:solidFill>
                  <a:schemeClr val="tx1"/>
                </a:solidFill>
              </a:rPr>
              <a:t>color:skyblue</a:t>
            </a:r>
            <a:r>
              <a:rPr lang="en-US" altLang="ko-KR" dirty="0">
                <a:solidFill>
                  <a:schemeClr val="tx1"/>
                </a:solidFill>
              </a:rPr>
              <a:t>;"&gt;</a:t>
            </a:r>
            <a:r>
              <a:rPr lang="ko-KR" altLang="en-US" dirty="0">
                <a:solidFill>
                  <a:schemeClr val="tx1"/>
                </a:solidFill>
              </a:rPr>
              <a:t>하늘색</a:t>
            </a:r>
            <a:r>
              <a:rPr lang="en-US" altLang="ko-KR" dirty="0">
                <a:solidFill>
                  <a:schemeClr val="tx1"/>
                </a:solidFill>
              </a:rPr>
              <a:t>&lt;/span&gt; 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&lt;span style="</a:t>
            </a:r>
            <a:r>
              <a:rPr lang="en-US" altLang="ko-KR" dirty="0" err="1">
                <a:solidFill>
                  <a:schemeClr val="tx1"/>
                </a:solidFill>
              </a:rPr>
              <a:t>color:purple</a:t>
            </a:r>
            <a:r>
              <a:rPr lang="en-US" altLang="ko-KR" dirty="0">
                <a:solidFill>
                  <a:schemeClr val="tx1"/>
                </a:solidFill>
              </a:rPr>
              <a:t>;"&gt;</a:t>
            </a:r>
            <a:r>
              <a:rPr lang="ko-KR" altLang="en-US" dirty="0">
                <a:solidFill>
                  <a:schemeClr val="tx1"/>
                </a:solidFill>
              </a:rPr>
              <a:t>보라색</a:t>
            </a:r>
            <a:r>
              <a:rPr lang="en-US" altLang="ko-KR" dirty="0">
                <a:solidFill>
                  <a:schemeClr val="tx1"/>
                </a:solidFill>
              </a:rPr>
              <a:t>&lt;/span&gt;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&lt;span style="</a:t>
            </a:r>
            <a:r>
              <a:rPr lang="en-US" altLang="ko-KR" dirty="0" err="1">
                <a:solidFill>
                  <a:schemeClr val="tx1"/>
                </a:solidFill>
              </a:rPr>
              <a:t>color:yellow</a:t>
            </a:r>
            <a:r>
              <a:rPr lang="en-US" altLang="ko-KR" dirty="0">
                <a:solidFill>
                  <a:schemeClr val="tx1"/>
                </a:solidFill>
              </a:rPr>
              <a:t>;"&gt;</a:t>
            </a:r>
            <a:r>
              <a:rPr lang="ko-KR" altLang="en-US" dirty="0">
                <a:solidFill>
                  <a:schemeClr val="tx1"/>
                </a:solidFill>
              </a:rPr>
              <a:t>노란색</a:t>
            </a:r>
            <a:r>
              <a:rPr lang="en-US" altLang="ko-KR" dirty="0">
                <a:solidFill>
                  <a:schemeClr val="tx1"/>
                </a:solidFill>
              </a:rPr>
              <a:t>&lt;/span&gt;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&lt;span style="</a:t>
            </a:r>
            <a:r>
              <a:rPr lang="en-US" altLang="ko-KR" dirty="0" err="1">
                <a:solidFill>
                  <a:schemeClr val="tx1"/>
                </a:solidFill>
              </a:rPr>
              <a:t>color:orange</a:t>
            </a:r>
            <a:r>
              <a:rPr lang="en-US" altLang="ko-KR" dirty="0">
                <a:solidFill>
                  <a:schemeClr val="tx1"/>
                </a:solidFill>
              </a:rPr>
              <a:t>;"&gt;</a:t>
            </a:r>
            <a:r>
              <a:rPr lang="ko-KR" altLang="en-US" dirty="0">
                <a:solidFill>
                  <a:schemeClr val="tx1"/>
                </a:solidFill>
              </a:rPr>
              <a:t>오렌지색</a:t>
            </a:r>
            <a:r>
              <a:rPr lang="en-US" altLang="ko-KR" dirty="0">
                <a:solidFill>
                  <a:schemeClr val="tx1"/>
                </a:solidFill>
              </a:rPr>
              <a:t>&lt;/span&gt;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&lt;span style="</a:t>
            </a:r>
            <a:r>
              <a:rPr lang="en-US" altLang="ko-KR" dirty="0" err="1">
                <a:solidFill>
                  <a:schemeClr val="tx1"/>
                </a:solidFill>
              </a:rPr>
              <a:t>color:pink</a:t>
            </a:r>
            <a:r>
              <a:rPr lang="en-US" altLang="ko-KR" dirty="0">
                <a:solidFill>
                  <a:schemeClr val="tx1"/>
                </a:solidFill>
              </a:rPr>
              <a:t>;"&gt;</a:t>
            </a:r>
            <a:r>
              <a:rPr lang="ko-KR" altLang="en-US" dirty="0">
                <a:solidFill>
                  <a:schemeClr val="tx1"/>
                </a:solidFill>
              </a:rPr>
              <a:t>핑크색</a:t>
            </a:r>
            <a:r>
              <a:rPr lang="en-US" altLang="ko-KR" dirty="0">
                <a:solidFill>
                  <a:schemeClr val="tx1"/>
                </a:solidFill>
              </a:rPr>
              <a:t>&lt;/span&gt;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&lt;/p&gt;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&lt;/body&gt;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&lt;/html&gt;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311166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/>
        </p:nvCxnSpPr>
        <p:spPr>
          <a:xfrm>
            <a:off x="0" y="972589"/>
            <a:ext cx="12192000" cy="0"/>
          </a:xfrm>
          <a:prstGeom prst="line">
            <a:avLst/>
          </a:prstGeom>
          <a:ln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10438015" y="914400"/>
            <a:ext cx="1753985" cy="74815"/>
          </a:xfrm>
          <a:prstGeom prst="rect">
            <a:avLst/>
          </a:prstGeom>
          <a:solidFill>
            <a:srgbClr val="FF0D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773083" y="266007"/>
            <a:ext cx="62248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ex4-5.html</a:t>
            </a:r>
            <a:r>
              <a:rPr lang="ko-KR" altLang="en-US" sz="3200" dirty="0"/>
              <a:t>의 실행 결과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0" y="2613833"/>
            <a:ext cx="5486400" cy="222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7825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/>
        </p:nvCxnSpPr>
        <p:spPr>
          <a:xfrm>
            <a:off x="0" y="972589"/>
            <a:ext cx="12192000" cy="0"/>
          </a:xfrm>
          <a:prstGeom prst="line">
            <a:avLst/>
          </a:prstGeom>
          <a:ln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10438015" y="914400"/>
            <a:ext cx="1753985" cy="74815"/>
          </a:xfrm>
          <a:prstGeom prst="rect">
            <a:avLst/>
          </a:prstGeom>
          <a:solidFill>
            <a:srgbClr val="FF0D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773083" y="266007"/>
            <a:ext cx="77364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ex1-1.html</a:t>
            </a:r>
            <a:r>
              <a:rPr lang="ko-KR" altLang="en-US" sz="3200" dirty="0"/>
              <a:t>의 실행 결과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6451" y="2637939"/>
            <a:ext cx="6581775" cy="208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51386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/>
        </p:nvCxnSpPr>
        <p:spPr>
          <a:xfrm>
            <a:off x="0" y="972589"/>
            <a:ext cx="12192000" cy="0"/>
          </a:xfrm>
          <a:prstGeom prst="line">
            <a:avLst/>
          </a:prstGeom>
          <a:ln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10438015" y="914400"/>
            <a:ext cx="1753985" cy="74815"/>
          </a:xfrm>
          <a:prstGeom prst="rect">
            <a:avLst/>
          </a:prstGeom>
          <a:solidFill>
            <a:srgbClr val="FF0D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773083" y="266007"/>
            <a:ext cx="62248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RGB </a:t>
            </a:r>
            <a:r>
              <a:rPr lang="ko-KR" altLang="en-US" sz="3200" dirty="0" err="1"/>
              <a:t>색성</a:t>
            </a:r>
            <a:r>
              <a:rPr lang="ko-KR" altLang="en-US" sz="3200" dirty="0"/>
              <a:t> 이름</a:t>
            </a:r>
          </a:p>
        </p:txBody>
      </p:sp>
      <p:graphicFrame>
        <p:nvGraphicFramePr>
          <p:cNvPr id="6" name="개체 5"/>
          <p:cNvGraphicFramePr>
            <a:graphicFrameLocks noChangeAspect="1"/>
          </p:cNvGraphicFramePr>
          <p:nvPr/>
        </p:nvGraphicFramePr>
        <p:xfrm>
          <a:off x="2404456" y="2452284"/>
          <a:ext cx="7847013" cy="3479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2" imgW="7847280" imgH="3479040" progId="Photoshop.Image.13">
                  <p:embed/>
                </p:oleObj>
              </mc:Choice>
              <mc:Fallback>
                <p:oleObj name="Image" r:id="rId2" imgW="7847280" imgH="3479040" progId="Photoshop.Image.13">
                  <p:embed/>
                  <p:pic>
                    <p:nvPicPr>
                      <p:cNvPr id="6" name="개체 5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404456" y="2452284"/>
                        <a:ext cx="7847013" cy="3479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5567897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/>
        </p:nvCxnSpPr>
        <p:spPr>
          <a:xfrm>
            <a:off x="0" y="972589"/>
            <a:ext cx="12192000" cy="0"/>
          </a:xfrm>
          <a:prstGeom prst="line">
            <a:avLst/>
          </a:prstGeom>
          <a:ln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10438015" y="914400"/>
            <a:ext cx="1753985" cy="74815"/>
          </a:xfrm>
          <a:prstGeom prst="rect">
            <a:avLst/>
          </a:prstGeom>
          <a:solidFill>
            <a:srgbClr val="FF0D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773083" y="266007"/>
            <a:ext cx="62248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RGB </a:t>
            </a:r>
            <a:r>
              <a:rPr lang="ko-KR" altLang="en-US" sz="3200" dirty="0" err="1"/>
              <a:t>색성</a:t>
            </a:r>
            <a:r>
              <a:rPr lang="ko-KR" altLang="en-US" sz="3200" dirty="0"/>
              <a:t> 코드</a:t>
            </a:r>
          </a:p>
        </p:txBody>
      </p:sp>
      <p:graphicFrame>
        <p:nvGraphicFramePr>
          <p:cNvPr id="5" name="개체 4"/>
          <p:cNvGraphicFramePr>
            <a:graphicFrameLocks noChangeAspect="1"/>
          </p:cNvGraphicFramePr>
          <p:nvPr/>
        </p:nvGraphicFramePr>
        <p:xfrm>
          <a:off x="2540577" y="2631008"/>
          <a:ext cx="7275513" cy="302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2" imgW="7275960" imgH="3022200" progId="Photoshop.Image.13">
                  <p:embed/>
                </p:oleObj>
              </mc:Choice>
              <mc:Fallback>
                <p:oleObj name="Image" r:id="rId2" imgW="7275960" imgH="3022200" progId="Photoshop.Image.13">
                  <p:embed/>
                  <p:pic>
                    <p:nvPicPr>
                      <p:cNvPr id="5" name="개체 4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540577" y="2631008"/>
                        <a:ext cx="7275513" cy="3022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6131968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/>
        </p:nvCxnSpPr>
        <p:spPr>
          <a:xfrm>
            <a:off x="0" y="972589"/>
            <a:ext cx="12192000" cy="0"/>
          </a:xfrm>
          <a:prstGeom prst="line">
            <a:avLst/>
          </a:prstGeom>
          <a:ln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10438015" y="914400"/>
            <a:ext cx="1753985" cy="74815"/>
          </a:xfrm>
          <a:prstGeom prst="rect">
            <a:avLst/>
          </a:prstGeom>
          <a:solidFill>
            <a:srgbClr val="FF0D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773083" y="266007"/>
            <a:ext cx="79883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웹의 색상 코드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963003" y="1699724"/>
            <a:ext cx="8846015" cy="47010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216000" rIns="216000" bIns="216000" rtlCol="0" anchor="t" anchorCtr="0"/>
          <a:lstStyle/>
          <a:p>
            <a:r>
              <a:rPr lang="en-US" altLang="ko-KR" dirty="0">
                <a:solidFill>
                  <a:schemeClr val="tx1"/>
                </a:solidFill>
              </a:rPr>
              <a:t>&lt;!DOCTYPE html&gt;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&lt;html&gt;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&lt;head&gt;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&lt;meta charset="utf-8"&gt;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&lt;style&gt;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body {	background-color: #db7093; }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&lt;/style&gt;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&lt;/head&gt;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&lt;body&gt;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&lt;h3&gt;</a:t>
            </a:r>
            <a:r>
              <a:rPr lang="ko-KR" altLang="en-US" dirty="0">
                <a:solidFill>
                  <a:schemeClr val="tx1"/>
                </a:solidFill>
              </a:rPr>
              <a:t>웹의 색상 코드</a:t>
            </a:r>
            <a:r>
              <a:rPr lang="en-US" altLang="ko-KR" dirty="0">
                <a:solidFill>
                  <a:schemeClr val="tx1"/>
                </a:solidFill>
              </a:rPr>
              <a:t>&lt;/h3&gt;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&lt;p&gt;	&lt;span style="color:#4169e1;"&gt;</a:t>
            </a:r>
            <a:r>
              <a:rPr lang="ko-KR" altLang="en-US" dirty="0">
                <a:solidFill>
                  <a:schemeClr val="tx1"/>
                </a:solidFill>
              </a:rPr>
              <a:t>글자</a:t>
            </a:r>
            <a:r>
              <a:rPr lang="en-US" altLang="ko-KR" dirty="0">
                <a:solidFill>
                  <a:schemeClr val="tx1"/>
                </a:solidFill>
              </a:rPr>
              <a:t>(#4169e1)&lt;/span&gt;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		&lt;span style="color:#87cefa;"&gt;</a:t>
            </a:r>
            <a:r>
              <a:rPr lang="ko-KR" altLang="en-US" dirty="0">
                <a:solidFill>
                  <a:schemeClr val="tx1"/>
                </a:solidFill>
              </a:rPr>
              <a:t>글자</a:t>
            </a:r>
            <a:r>
              <a:rPr lang="en-US" altLang="ko-KR" dirty="0">
                <a:solidFill>
                  <a:schemeClr val="tx1"/>
                </a:solidFill>
              </a:rPr>
              <a:t>(#87cefa)&lt;/span&gt;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		&lt;span style="color:#7cfc00;"&gt;</a:t>
            </a:r>
            <a:r>
              <a:rPr lang="ko-KR" altLang="en-US" dirty="0">
                <a:solidFill>
                  <a:schemeClr val="tx1"/>
                </a:solidFill>
              </a:rPr>
              <a:t>글자</a:t>
            </a:r>
            <a:r>
              <a:rPr lang="en-US" altLang="ko-KR" dirty="0">
                <a:solidFill>
                  <a:schemeClr val="tx1"/>
                </a:solidFill>
              </a:rPr>
              <a:t>(#7cfc00)&lt;/span&gt; 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		&lt;span style="color:#4b0082;"&gt;</a:t>
            </a:r>
            <a:r>
              <a:rPr lang="ko-KR" altLang="en-US" dirty="0">
                <a:solidFill>
                  <a:schemeClr val="tx1"/>
                </a:solidFill>
              </a:rPr>
              <a:t>글자</a:t>
            </a:r>
            <a:r>
              <a:rPr lang="en-US" altLang="ko-KR" dirty="0">
                <a:solidFill>
                  <a:schemeClr val="tx1"/>
                </a:solidFill>
              </a:rPr>
              <a:t>(#4b0082)&lt;/span&gt;&lt;</a:t>
            </a:r>
            <a:r>
              <a:rPr lang="en-US" altLang="ko-KR" dirty="0" err="1">
                <a:solidFill>
                  <a:schemeClr val="tx1"/>
                </a:solidFill>
              </a:rPr>
              <a:t>br</a:t>
            </a:r>
            <a:r>
              <a:rPr lang="en-US" altLang="ko-KR" dirty="0">
                <a:solidFill>
                  <a:schemeClr val="tx1"/>
                </a:solidFill>
              </a:rPr>
              <a:t>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		&lt;span style="color:#</a:t>
            </a:r>
            <a:r>
              <a:rPr lang="en-US" altLang="ko-KR" dirty="0" err="1">
                <a:solidFill>
                  <a:schemeClr val="tx1"/>
                </a:solidFill>
              </a:rPr>
              <a:t>ffffff</a:t>
            </a:r>
            <a:r>
              <a:rPr lang="en-US" altLang="ko-KR" dirty="0">
                <a:solidFill>
                  <a:schemeClr val="tx1"/>
                </a:solidFill>
              </a:rPr>
              <a:t>;"&gt;</a:t>
            </a:r>
            <a:r>
              <a:rPr lang="ko-KR" altLang="en-US" dirty="0">
                <a:solidFill>
                  <a:schemeClr val="tx1"/>
                </a:solidFill>
              </a:rPr>
              <a:t>흰색</a:t>
            </a:r>
            <a:r>
              <a:rPr lang="en-US" altLang="ko-KR" dirty="0">
                <a:solidFill>
                  <a:schemeClr val="tx1"/>
                </a:solidFill>
              </a:rPr>
              <a:t>&lt;/span&gt;&lt;</a:t>
            </a:r>
            <a:r>
              <a:rPr lang="en-US" altLang="ko-KR" dirty="0" err="1">
                <a:solidFill>
                  <a:schemeClr val="tx1"/>
                </a:solidFill>
              </a:rPr>
              <a:t>br</a:t>
            </a:r>
            <a:r>
              <a:rPr lang="en-US" altLang="ko-KR" dirty="0">
                <a:solidFill>
                  <a:schemeClr val="tx1"/>
                </a:solidFill>
              </a:rPr>
              <a:t>&gt;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56210" y="1002954"/>
            <a:ext cx="2434273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2400" dirty="0"/>
              <a:t> ex4-6.html</a:t>
            </a:r>
          </a:p>
        </p:txBody>
      </p:sp>
    </p:spTree>
    <p:extLst>
      <p:ext uri="{BB962C8B-B14F-4D97-AF65-F5344CB8AC3E}">
        <p14:creationId xmlns:p14="http://schemas.microsoft.com/office/powerpoint/2010/main" val="144310724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968843" y="1296785"/>
            <a:ext cx="8846015" cy="53450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216000" rIns="216000" bIns="216000" rtlCol="0" anchor="t" anchorCtr="0"/>
          <a:lstStyle/>
          <a:p>
            <a:r>
              <a:rPr lang="en-US" altLang="ko-KR" dirty="0">
                <a:solidFill>
                  <a:schemeClr val="tx1"/>
                </a:solidFill>
              </a:rPr>
              <a:t>		&lt;span style="color:#</a:t>
            </a:r>
            <a:r>
              <a:rPr lang="en-US" altLang="ko-KR" dirty="0" err="1">
                <a:solidFill>
                  <a:schemeClr val="tx1"/>
                </a:solidFill>
              </a:rPr>
              <a:t>eeeeee</a:t>
            </a:r>
            <a:r>
              <a:rPr lang="en-US" altLang="ko-KR" dirty="0">
                <a:solidFill>
                  <a:schemeClr val="tx1"/>
                </a:solidFill>
              </a:rPr>
              <a:t>;"&gt;</a:t>
            </a:r>
            <a:r>
              <a:rPr lang="ko-KR" altLang="en-US" dirty="0">
                <a:solidFill>
                  <a:schemeClr val="tx1"/>
                </a:solidFill>
              </a:rPr>
              <a:t>회색</a:t>
            </a:r>
            <a:r>
              <a:rPr lang="en-US" altLang="ko-KR" dirty="0">
                <a:solidFill>
                  <a:schemeClr val="tx1"/>
                </a:solidFill>
              </a:rPr>
              <a:t>1&lt;/span&gt;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		&lt;span style="color:#</a:t>
            </a:r>
            <a:r>
              <a:rPr lang="en-US" altLang="ko-KR" dirty="0" err="1">
                <a:solidFill>
                  <a:schemeClr val="tx1"/>
                </a:solidFill>
              </a:rPr>
              <a:t>dddddd</a:t>
            </a:r>
            <a:r>
              <a:rPr lang="en-US" altLang="ko-KR" dirty="0">
                <a:solidFill>
                  <a:schemeClr val="tx1"/>
                </a:solidFill>
              </a:rPr>
              <a:t>;"&gt;</a:t>
            </a:r>
            <a:r>
              <a:rPr lang="ko-KR" altLang="en-US" dirty="0">
                <a:solidFill>
                  <a:schemeClr val="tx1"/>
                </a:solidFill>
              </a:rPr>
              <a:t>회색</a:t>
            </a:r>
            <a:r>
              <a:rPr lang="en-US" altLang="ko-KR" dirty="0">
                <a:solidFill>
                  <a:schemeClr val="tx1"/>
                </a:solidFill>
              </a:rPr>
              <a:t>2&lt;/span&gt;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		&lt;span style="color:#</a:t>
            </a:r>
            <a:r>
              <a:rPr lang="en-US" altLang="ko-KR" dirty="0" err="1">
                <a:solidFill>
                  <a:schemeClr val="tx1"/>
                </a:solidFill>
              </a:rPr>
              <a:t>cccccc</a:t>
            </a:r>
            <a:r>
              <a:rPr lang="en-US" altLang="ko-KR" dirty="0">
                <a:solidFill>
                  <a:schemeClr val="tx1"/>
                </a:solidFill>
              </a:rPr>
              <a:t>;"&gt;</a:t>
            </a:r>
            <a:r>
              <a:rPr lang="ko-KR" altLang="en-US" dirty="0">
                <a:solidFill>
                  <a:schemeClr val="tx1"/>
                </a:solidFill>
              </a:rPr>
              <a:t>회색</a:t>
            </a:r>
            <a:r>
              <a:rPr lang="en-US" altLang="ko-KR" dirty="0">
                <a:solidFill>
                  <a:schemeClr val="tx1"/>
                </a:solidFill>
              </a:rPr>
              <a:t>3&lt;/span&gt;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		&lt;span style="color:#</a:t>
            </a:r>
            <a:r>
              <a:rPr lang="en-US" altLang="ko-KR" dirty="0" err="1">
                <a:solidFill>
                  <a:schemeClr val="tx1"/>
                </a:solidFill>
              </a:rPr>
              <a:t>bbbbbb</a:t>
            </a:r>
            <a:r>
              <a:rPr lang="en-US" altLang="ko-KR" dirty="0">
                <a:solidFill>
                  <a:schemeClr val="tx1"/>
                </a:solidFill>
              </a:rPr>
              <a:t>;"&gt;</a:t>
            </a:r>
            <a:r>
              <a:rPr lang="ko-KR" altLang="en-US" dirty="0">
                <a:solidFill>
                  <a:schemeClr val="tx1"/>
                </a:solidFill>
              </a:rPr>
              <a:t>회색</a:t>
            </a:r>
            <a:r>
              <a:rPr lang="en-US" altLang="ko-KR" dirty="0">
                <a:solidFill>
                  <a:schemeClr val="tx1"/>
                </a:solidFill>
              </a:rPr>
              <a:t>4&lt;/span&gt;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		&lt;span style="color:#</a:t>
            </a:r>
            <a:r>
              <a:rPr lang="en-US" altLang="ko-KR" dirty="0" err="1">
                <a:solidFill>
                  <a:schemeClr val="tx1"/>
                </a:solidFill>
              </a:rPr>
              <a:t>aaaaaa</a:t>
            </a:r>
            <a:r>
              <a:rPr lang="en-US" altLang="ko-KR" dirty="0">
                <a:solidFill>
                  <a:schemeClr val="tx1"/>
                </a:solidFill>
              </a:rPr>
              <a:t>;"&gt;</a:t>
            </a:r>
            <a:r>
              <a:rPr lang="ko-KR" altLang="en-US" dirty="0">
                <a:solidFill>
                  <a:schemeClr val="tx1"/>
                </a:solidFill>
              </a:rPr>
              <a:t>회색</a:t>
            </a:r>
            <a:r>
              <a:rPr lang="en-US" altLang="ko-KR" dirty="0">
                <a:solidFill>
                  <a:schemeClr val="tx1"/>
                </a:solidFill>
              </a:rPr>
              <a:t>5&lt;/span&gt;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		&lt;span style="color:#999999;"&gt;</a:t>
            </a:r>
            <a:r>
              <a:rPr lang="ko-KR" altLang="en-US" dirty="0">
                <a:solidFill>
                  <a:schemeClr val="tx1"/>
                </a:solidFill>
              </a:rPr>
              <a:t>회색</a:t>
            </a:r>
            <a:r>
              <a:rPr lang="en-US" altLang="ko-KR" dirty="0">
                <a:solidFill>
                  <a:schemeClr val="tx1"/>
                </a:solidFill>
              </a:rPr>
              <a:t>6&lt;/span&gt;		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		&lt;span style="color:#888888;"&gt;</a:t>
            </a:r>
            <a:r>
              <a:rPr lang="ko-KR" altLang="en-US" dirty="0">
                <a:solidFill>
                  <a:schemeClr val="tx1"/>
                </a:solidFill>
              </a:rPr>
              <a:t>회색</a:t>
            </a:r>
            <a:r>
              <a:rPr lang="en-US" altLang="ko-KR" dirty="0">
                <a:solidFill>
                  <a:schemeClr val="tx1"/>
                </a:solidFill>
              </a:rPr>
              <a:t>7&lt;/span&gt;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		&lt;span style="color:#777777;"&gt;</a:t>
            </a:r>
            <a:r>
              <a:rPr lang="ko-KR" altLang="en-US" dirty="0">
                <a:solidFill>
                  <a:schemeClr val="tx1"/>
                </a:solidFill>
              </a:rPr>
              <a:t>회색</a:t>
            </a:r>
            <a:r>
              <a:rPr lang="en-US" altLang="ko-KR" dirty="0">
                <a:solidFill>
                  <a:schemeClr val="tx1"/>
                </a:solidFill>
              </a:rPr>
              <a:t>8&lt;/span&gt;		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		&lt;span style="color:#666666;"&gt;</a:t>
            </a:r>
            <a:r>
              <a:rPr lang="ko-KR" altLang="en-US" dirty="0">
                <a:solidFill>
                  <a:schemeClr val="tx1"/>
                </a:solidFill>
              </a:rPr>
              <a:t>회색</a:t>
            </a:r>
            <a:r>
              <a:rPr lang="en-US" altLang="ko-KR" dirty="0">
                <a:solidFill>
                  <a:schemeClr val="tx1"/>
                </a:solidFill>
              </a:rPr>
              <a:t>9&lt;/span&gt;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		&lt;span style="color:#555555;"&gt;</a:t>
            </a:r>
            <a:r>
              <a:rPr lang="ko-KR" altLang="en-US" dirty="0">
                <a:solidFill>
                  <a:schemeClr val="tx1"/>
                </a:solidFill>
              </a:rPr>
              <a:t>회색</a:t>
            </a:r>
            <a:r>
              <a:rPr lang="en-US" altLang="ko-KR" dirty="0">
                <a:solidFill>
                  <a:schemeClr val="tx1"/>
                </a:solidFill>
              </a:rPr>
              <a:t>10&lt;/span&gt;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		&lt;span style="color:#444444;"&gt;</a:t>
            </a:r>
            <a:r>
              <a:rPr lang="ko-KR" altLang="en-US" dirty="0">
                <a:solidFill>
                  <a:schemeClr val="tx1"/>
                </a:solidFill>
              </a:rPr>
              <a:t>회색</a:t>
            </a:r>
            <a:r>
              <a:rPr lang="en-US" altLang="ko-KR" dirty="0">
                <a:solidFill>
                  <a:schemeClr val="tx1"/>
                </a:solidFill>
              </a:rPr>
              <a:t>11&lt;/span&gt;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		&lt;span style="color:#333333;"&gt;</a:t>
            </a:r>
            <a:r>
              <a:rPr lang="ko-KR" altLang="en-US" dirty="0">
                <a:solidFill>
                  <a:schemeClr val="tx1"/>
                </a:solidFill>
              </a:rPr>
              <a:t>회색</a:t>
            </a:r>
            <a:r>
              <a:rPr lang="en-US" altLang="ko-KR" dirty="0">
                <a:solidFill>
                  <a:schemeClr val="tx1"/>
                </a:solidFill>
              </a:rPr>
              <a:t>12&lt;/span&gt;	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		&lt;span style="color:#222222;"&gt;</a:t>
            </a:r>
            <a:r>
              <a:rPr lang="ko-KR" altLang="en-US" dirty="0">
                <a:solidFill>
                  <a:schemeClr val="tx1"/>
                </a:solidFill>
              </a:rPr>
              <a:t>회색</a:t>
            </a:r>
            <a:r>
              <a:rPr lang="en-US" altLang="ko-KR" dirty="0">
                <a:solidFill>
                  <a:schemeClr val="tx1"/>
                </a:solidFill>
              </a:rPr>
              <a:t>13&lt;/span&gt;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		&lt;span style="color:#111111;"&gt;</a:t>
            </a:r>
            <a:r>
              <a:rPr lang="ko-KR" altLang="en-US" dirty="0">
                <a:solidFill>
                  <a:schemeClr val="tx1"/>
                </a:solidFill>
              </a:rPr>
              <a:t>회색</a:t>
            </a:r>
            <a:r>
              <a:rPr lang="en-US" altLang="ko-KR" dirty="0">
                <a:solidFill>
                  <a:schemeClr val="tx1"/>
                </a:solidFill>
              </a:rPr>
              <a:t>14&lt;/span&gt;&lt;</a:t>
            </a:r>
            <a:r>
              <a:rPr lang="en-US" altLang="ko-KR" dirty="0" err="1">
                <a:solidFill>
                  <a:schemeClr val="tx1"/>
                </a:solidFill>
              </a:rPr>
              <a:t>br</a:t>
            </a:r>
            <a:r>
              <a:rPr lang="en-US" altLang="ko-KR" dirty="0">
                <a:solidFill>
                  <a:schemeClr val="tx1"/>
                </a:solidFill>
              </a:rPr>
              <a:t>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		&lt;span style="color:#000000;"&gt;</a:t>
            </a:r>
            <a:r>
              <a:rPr lang="ko-KR" altLang="en-US" dirty="0">
                <a:solidFill>
                  <a:schemeClr val="tx1"/>
                </a:solidFill>
              </a:rPr>
              <a:t>검정색</a:t>
            </a:r>
            <a:r>
              <a:rPr lang="en-US" altLang="ko-KR" dirty="0">
                <a:solidFill>
                  <a:schemeClr val="tx1"/>
                </a:solidFill>
              </a:rPr>
              <a:t>&lt;/span&gt; 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	&lt;/p&gt;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&lt;/body&gt;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&lt;/html&gt;</a:t>
            </a:r>
          </a:p>
        </p:txBody>
      </p:sp>
      <p:cxnSp>
        <p:nvCxnSpPr>
          <p:cNvPr id="3" name="직선 연결선 2"/>
          <p:cNvCxnSpPr/>
          <p:nvPr/>
        </p:nvCxnSpPr>
        <p:spPr>
          <a:xfrm>
            <a:off x="0" y="972589"/>
            <a:ext cx="12192000" cy="0"/>
          </a:xfrm>
          <a:prstGeom prst="line">
            <a:avLst/>
          </a:prstGeom>
          <a:ln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/>
          <p:cNvSpPr/>
          <p:nvPr/>
        </p:nvSpPr>
        <p:spPr>
          <a:xfrm>
            <a:off x="10438015" y="914400"/>
            <a:ext cx="1753985" cy="74815"/>
          </a:xfrm>
          <a:prstGeom prst="rect">
            <a:avLst/>
          </a:prstGeom>
          <a:solidFill>
            <a:srgbClr val="FF0D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771886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/>
        </p:nvCxnSpPr>
        <p:spPr>
          <a:xfrm>
            <a:off x="0" y="972589"/>
            <a:ext cx="12192000" cy="0"/>
          </a:xfrm>
          <a:prstGeom prst="line">
            <a:avLst/>
          </a:prstGeom>
          <a:ln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10438015" y="914400"/>
            <a:ext cx="1753985" cy="74815"/>
          </a:xfrm>
          <a:prstGeom prst="rect">
            <a:avLst/>
          </a:prstGeom>
          <a:solidFill>
            <a:srgbClr val="FF0D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773083" y="266007"/>
            <a:ext cx="62248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ex4-6.html</a:t>
            </a:r>
            <a:r>
              <a:rPr lang="ko-KR" altLang="en-US" sz="3200" dirty="0"/>
              <a:t>의 실행 결과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0" y="2860357"/>
            <a:ext cx="5486400" cy="260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3729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/>
        </p:nvCxnSpPr>
        <p:spPr>
          <a:xfrm>
            <a:off x="0" y="972589"/>
            <a:ext cx="12192000" cy="0"/>
          </a:xfrm>
          <a:prstGeom prst="line">
            <a:avLst/>
          </a:prstGeom>
          <a:ln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10438015" y="914400"/>
            <a:ext cx="1753985" cy="74815"/>
          </a:xfrm>
          <a:prstGeom prst="rect">
            <a:avLst/>
          </a:prstGeom>
          <a:solidFill>
            <a:srgbClr val="FF0D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773083" y="266007"/>
            <a:ext cx="79883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글자 정렬과 줄 간격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946378" y="1656808"/>
            <a:ext cx="5155164" cy="50183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216000" rIns="216000" bIns="216000" rtlCol="0" anchor="t" anchorCtr="0"/>
          <a:lstStyle/>
          <a:p>
            <a:r>
              <a:rPr lang="en-US" altLang="ko-KR" sz="2000" dirty="0">
                <a:solidFill>
                  <a:schemeClr val="tx1"/>
                </a:solidFill>
              </a:rPr>
              <a:t>&lt;!DOCTYPE html&gt;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&lt;html&gt;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&lt;head&gt;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&lt;meta charset="utf-8"&gt;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&lt;style&gt;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h3 { text-align: center; }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p {	line-height: 150%; }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span { text-decoration: underline; }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&lt;/style&gt;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&lt;/head&gt;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56210" y="1002954"/>
            <a:ext cx="2434273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2400" dirty="0"/>
              <a:t> ex4-7.html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6333025" y="1656808"/>
            <a:ext cx="5296480" cy="50183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216000" rIns="216000" bIns="216000" rtlCol="0" anchor="t" anchorCtr="0"/>
          <a:lstStyle/>
          <a:p>
            <a:r>
              <a:rPr lang="en-US" altLang="ko-KR" sz="2000" dirty="0">
                <a:solidFill>
                  <a:schemeClr val="tx1"/>
                </a:solidFill>
              </a:rPr>
              <a:t>&lt;body&gt;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&lt;h3&gt;</a:t>
            </a:r>
            <a:r>
              <a:rPr lang="ko-KR" altLang="en-US" sz="2000" dirty="0">
                <a:solidFill>
                  <a:schemeClr val="tx1"/>
                </a:solidFill>
              </a:rPr>
              <a:t>열대어</a:t>
            </a:r>
            <a:r>
              <a:rPr lang="en-US" altLang="ko-KR" sz="2000" dirty="0">
                <a:solidFill>
                  <a:schemeClr val="tx1"/>
                </a:solidFill>
              </a:rPr>
              <a:t>&lt;/h3&gt;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&lt;p&gt;</a:t>
            </a:r>
            <a:r>
              <a:rPr lang="ko-KR" altLang="en-US" sz="2000" dirty="0">
                <a:solidFill>
                  <a:schemeClr val="tx1"/>
                </a:solidFill>
              </a:rPr>
              <a:t>원산지는 주로 동남아시아</a:t>
            </a:r>
            <a:r>
              <a:rPr lang="en-US" altLang="ko-KR" sz="2000" dirty="0">
                <a:solidFill>
                  <a:schemeClr val="tx1"/>
                </a:solidFill>
              </a:rPr>
              <a:t>, </a:t>
            </a:r>
            <a:r>
              <a:rPr lang="ko-KR" altLang="en-US" sz="2000" dirty="0">
                <a:solidFill>
                  <a:schemeClr val="tx1"/>
                </a:solidFill>
              </a:rPr>
              <a:t>중앙아메리카</a:t>
            </a:r>
            <a:r>
              <a:rPr lang="en-US" altLang="ko-KR" sz="2000" dirty="0">
                <a:solidFill>
                  <a:schemeClr val="tx1"/>
                </a:solidFill>
              </a:rPr>
              <a:t>, </a:t>
            </a:r>
            <a:r>
              <a:rPr lang="ko-KR" altLang="en-US" sz="2000" dirty="0">
                <a:solidFill>
                  <a:schemeClr val="tx1"/>
                </a:solidFill>
              </a:rPr>
              <a:t>남아메리카</a:t>
            </a:r>
            <a:r>
              <a:rPr lang="en-US" altLang="ko-KR" sz="2000" dirty="0">
                <a:solidFill>
                  <a:schemeClr val="tx1"/>
                </a:solidFill>
              </a:rPr>
              <a:t>, </a:t>
            </a:r>
            <a:r>
              <a:rPr lang="ko-KR" altLang="en-US" sz="2000" dirty="0">
                <a:solidFill>
                  <a:schemeClr val="tx1"/>
                </a:solidFill>
              </a:rPr>
              <a:t>아프리카이며 대부분 </a:t>
            </a:r>
            <a:r>
              <a:rPr lang="en-US" altLang="ko-KR" sz="2000" dirty="0">
                <a:solidFill>
                  <a:schemeClr val="tx1"/>
                </a:solidFill>
              </a:rPr>
              <a:t>&lt;span&gt;</a:t>
            </a:r>
            <a:r>
              <a:rPr lang="ko-KR" altLang="en-US" sz="2000" dirty="0">
                <a:solidFill>
                  <a:schemeClr val="tx1"/>
                </a:solidFill>
              </a:rPr>
              <a:t>소형의 아름다운 담수어</a:t>
            </a:r>
            <a:r>
              <a:rPr lang="en-US" altLang="ko-KR" sz="2000" dirty="0">
                <a:solidFill>
                  <a:schemeClr val="tx1"/>
                </a:solidFill>
              </a:rPr>
              <a:t>&lt;/span&gt;</a:t>
            </a:r>
            <a:r>
              <a:rPr lang="ko-KR" altLang="en-US" sz="2000" dirty="0">
                <a:solidFill>
                  <a:schemeClr val="tx1"/>
                </a:solidFill>
              </a:rPr>
              <a:t>이다</a:t>
            </a:r>
            <a:r>
              <a:rPr lang="en-US" altLang="ko-KR" sz="2000" dirty="0">
                <a:solidFill>
                  <a:schemeClr val="tx1"/>
                </a:solidFill>
              </a:rPr>
              <a:t>. </a:t>
            </a:r>
            <a:r>
              <a:rPr lang="ko-KR" altLang="en-US" sz="2000" dirty="0">
                <a:solidFill>
                  <a:schemeClr val="tx1"/>
                </a:solidFill>
              </a:rPr>
              <a:t>근년에는 </a:t>
            </a:r>
            <a:r>
              <a:rPr lang="en-US" altLang="ko-KR" sz="2000" dirty="0">
                <a:solidFill>
                  <a:schemeClr val="tx1"/>
                </a:solidFill>
              </a:rPr>
              <a:t>&lt;span&gt;</a:t>
            </a:r>
            <a:r>
              <a:rPr lang="ko-KR" altLang="en-US" sz="2000" dirty="0" err="1">
                <a:solidFill>
                  <a:schemeClr val="tx1"/>
                </a:solidFill>
              </a:rPr>
              <a:t>품종개량의</a:t>
            </a:r>
            <a:r>
              <a:rPr lang="ko-KR" altLang="en-US" sz="2000" dirty="0">
                <a:solidFill>
                  <a:schemeClr val="tx1"/>
                </a:solidFill>
              </a:rPr>
              <a:t> 결과로 우수한 품종</a:t>
            </a:r>
            <a:r>
              <a:rPr lang="en-US" altLang="ko-KR" sz="2000" dirty="0">
                <a:solidFill>
                  <a:schemeClr val="tx1"/>
                </a:solidFill>
              </a:rPr>
              <a:t>&lt;/span&gt;</a:t>
            </a:r>
            <a:r>
              <a:rPr lang="ko-KR" altLang="en-US" sz="2000" dirty="0">
                <a:solidFill>
                  <a:schemeClr val="tx1"/>
                </a:solidFill>
              </a:rPr>
              <a:t>이 나와 색채</a:t>
            </a:r>
            <a:r>
              <a:rPr lang="en-US" altLang="ko-KR" sz="2000" dirty="0">
                <a:solidFill>
                  <a:schemeClr val="tx1"/>
                </a:solidFill>
              </a:rPr>
              <a:t>·</a:t>
            </a:r>
            <a:r>
              <a:rPr lang="ko-KR" altLang="en-US" sz="2000" dirty="0">
                <a:solidFill>
                  <a:schemeClr val="tx1"/>
                </a:solidFill>
              </a:rPr>
              <a:t>형태 모두 원종보다 훨씬 뛰어난 경우가 많다</a:t>
            </a:r>
            <a:r>
              <a:rPr lang="en-US" altLang="ko-KR" sz="2000" dirty="0">
                <a:solidFill>
                  <a:schemeClr val="tx1"/>
                </a:solidFill>
              </a:rPr>
              <a:t>.&lt;/p&gt;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&lt;/body&gt;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&lt;/html&gt;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06382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/>
        </p:nvCxnSpPr>
        <p:spPr>
          <a:xfrm>
            <a:off x="0" y="972589"/>
            <a:ext cx="12192000" cy="0"/>
          </a:xfrm>
          <a:prstGeom prst="line">
            <a:avLst/>
          </a:prstGeom>
          <a:ln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10438015" y="914400"/>
            <a:ext cx="1753985" cy="74815"/>
          </a:xfrm>
          <a:prstGeom prst="rect">
            <a:avLst/>
          </a:prstGeom>
          <a:solidFill>
            <a:srgbClr val="FF0D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773083" y="266007"/>
            <a:ext cx="62248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ex4-7.html</a:t>
            </a:r>
            <a:r>
              <a:rPr lang="ko-KR" altLang="en-US" sz="3200" dirty="0"/>
              <a:t>의 실행 결과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0" y="2619288"/>
            <a:ext cx="5486400" cy="260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15513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/>
        </p:nvCxnSpPr>
        <p:spPr>
          <a:xfrm>
            <a:off x="0" y="972589"/>
            <a:ext cx="12192000" cy="0"/>
          </a:xfrm>
          <a:prstGeom prst="line">
            <a:avLst/>
          </a:prstGeom>
          <a:ln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10438015" y="914400"/>
            <a:ext cx="1753985" cy="74815"/>
          </a:xfrm>
          <a:prstGeom prst="rect">
            <a:avLst/>
          </a:prstGeom>
          <a:solidFill>
            <a:srgbClr val="FF0D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773083" y="266007"/>
            <a:ext cx="79883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폰트 설정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946378" y="1656808"/>
            <a:ext cx="5155164" cy="50183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216000" rIns="216000" bIns="216000" rtlCol="0" anchor="t" anchorCtr="0"/>
          <a:lstStyle/>
          <a:p>
            <a:r>
              <a:rPr lang="en-US" altLang="ko-KR" sz="2000" dirty="0">
                <a:solidFill>
                  <a:schemeClr val="tx1"/>
                </a:solidFill>
              </a:rPr>
              <a:t>&lt;!DOCTYPE html&gt;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&lt;html&gt;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&lt;head&gt;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&lt;meta charset="utf-8"&gt;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&lt;style&gt;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body { font-family: "</a:t>
            </a:r>
            <a:r>
              <a:rPr lang="ko-KR" altLang="en-US" sz="2000" dirty="0">
                <a:solidFill>
                  <a:schemeClr val="tx1"/>
                </a:solidFill>
              </a:rPr>
              <a:t>돋움</a:t>
            </a:r>
            <a:r>
              <a:rPr lang="en-US" altLang="ko-KR" sz="2000" dirty="0">
                <a:solidFill>
                  <a:schemeClr val="tx1"/>
                </a:solidFill>
              </a:rPr>
              <a:t>"; }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h3 { font-size: 25px; }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p {	line-height: 180%; }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span {  font-style: italic; 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  	font-weight: bold; }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&lt;/style&gt;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&lt;/head&gt;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56210" y="1002954"/>
            <a:ext cx="2434273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2400" dirty="0"/>
              <a:t> ex4-8.html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6333025" y="1656808"/>
            <a:ext cx="5296480" cy="50183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216000" rIns="216000" bIns="216000" rtlCol="0" anchor="t" anchorCtr="0"/>
          <a:lstStyle/>
          <a:p>
            <a:r>
              <a:rPr lang="en-US" altLang="ko-KR" sz="2000" dirty="0">
                <a:solidFill>
                  <a:schemeClr val="tx1"/>
                </a:solidFill>
              </a:rPr>
              <a:t>&lt;body&gt;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&lt;h3&gt;</a:t>
            </a:r>
            <a:r>
              <a:rPr lang="ko-KR" altLang="en-US" sz="2000" dirty="0">
                <a:solidFill>
                  <a:schemeClr val="tx1"/>
                </a:solidFill>
              </a:rPr>
              <a:t>열대어</a:t>
            </a:r>
            <a:r>
              <a:rPr lang="en-US" altLang="ko-KR" sz="2000" dirty="0">
                <a:solidFill>
                  <a:schemeClr val="tx1"/>
                </a:solidFill>
              </a:rPr>
              <a:t>&lt;/h3&gt;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&lt;p&gt;</a:t>
            </a:r>
            <a:r>
              <a:rPr lang="ko-KR" altLang="en-US" sz="2000" dirty="0">
                <a:solidFill>
                  <a:schemeClr val="tx1"/>
                </a:solidFill>
              </a:rPr>
              <a:t>원산지는 주로 동남아시아</a:t>
            </a:r>
            <a:r>
              <a:rPr lang="en-US" altLang="ko-KR" sz="2000" dirty="0">
                <a:solidFill>
                  <a:schemeClr val="tx1"/>
                </a:solidFill>
              </a:rPr>
              <a:t>, </a:t>
            </a:r>
            <a:r>
              <a:rPr lang="ko-KR" altLang="en-US" sz="2000" dirty="0">
                <a:solidFill>
                  <a:schemeClr val="tx1"/>
                </a:solidFill>
              </a:rPr>
              <a:t>중앙아메리카</a:t>
            </a:r>
            <a:r>
              <a:rPr lang="en-US" altLang="ko-KR" sz="2000" dirty="0">
                <a:solidFill>
                  <a:schemeClr val="tx1"/>
                </a:solidFill>
              </a:rPr>
              <a:t>, </a:t>
            </a:r>
            <a:r>
              <a:rPr lang="ko-KR" altLang="en-US" sz="2000" dirty="0">
                <a:solidFill>
                  <a:schemeClr val="tx1"/>
                </a:solidFill>
              </a:rPr>
              <a:t>남아메리카</a:t>
            </a:r>
            <a:r>
              <a:rPr lang="en-US" altLang="ko-KR" sz="2000" dirty="0">
                <a:solidFill>
                  <a:schemeClr val="tx1"/>
                </a:solidFill>
              </a:rPr>
              <a:t>, </a:t>
            </a:r>
            <a:r>
              <a:rPr lang="ko-KR" altLang="en-US" sz="2000" dirty="0">
                <a:solidFill>
                  <a:schemeClr val="tx1"/>
                </a:solidFill>
              </a:rPr>
              <a:t>아프리카이며 대부분 </a:t>
            </a:r>
            <a:r>
              <a:rPr lang="en-US" altLang="ko-KR" sz="2000" dirty="0">
                <a:solidFill>
                  <a:schemeClr val="tx1"/>
                </a:solidFill>
              </a:rPr>
              <a:t>&lt;span&gt;</a:t>
            </a:r>
            <a:r>
              <a:rPr lang="ko-KR" altLang="en-US" sz="2000" dirty="0">
                <a:solidFill>
                  <a:schemeClr val="tx1"/>
                </a:solidFill>
              </a:rPr>
              <a:t>소형의 아름다운 담수어</a:t>
            </a:r>
            <a:r>
              <a:rPr lang="en-US" altLang="ko-KR" sz="2000" dirty="0">
                <a:solidFill>
                  <a:schemeClr val="tx1"/>
                </a:solidFill>
              </a:rPr>
              <a:t>&lt;/span&gt;</a:t>
            </a:r>
            <a:r>
              <a:rPr lang="ko-KR" altLang="en-US" sz="2000" dirty="0">
                <a:solidFill>
                  <a:schemeClr val="tx1"/>
                </a:solidFill>
              </a:rPr>
              <a:t>이다</a:t>
            </a:r>
            <a:r>
              <a:rPr lang="en-US" altLang="ko-KR" sz="2000" dirty="0">
                <a:solidFill>
                  <a:schemeClr val="tx1"/>
                </a:solidFill>
              </a:rPr>
              <a:t>. </a:t>
            </a:r>
            <a:r>
              <a:rPr lang="ko-KR" altLang="en-US" sz="2000" dirty="0">
                <a:solidFill>
                  <a:schemeClr val="tx1"/>
                </a:solidFill>
              </a:rPr>
              <a:t>근년에는</a:t>
            </a:r>
            <a:r>
              <a:rPr lang="en-US" altLang="ko-KR" sz="2000" dirty="0">
                <a:solidFill>
                  <a:schemeClr val="tx1"/>
                </a:solidFill>
              </a:rPr>
              <a:t>&lt;span&gt;</a:t>
            </a:r>
            <a:r>
              <a:rPr lang="ko-KR" altLang="en-US" sz="2000" dirty="0" err="1">
                <a:solidFill>
                  <a:schemeClr val="tx1"/>
                </a:solidFill>
              </a:rPr>
              <a:t>품종개량의</a:t>
            </a:r>
            <a:r>
              <a:rPr lang="ko-KR" altLang="en-US" sz="2000" dirty="0">
                <a:solidFill>
                  <a:schemeClr val="tx1"/>
                </a:solidFill>
              </a:rPr>
              <a:t> 결과로 우수한 품종</a:t>
            </a:r>
            <a:r>
              <a:rPr lang="en-US" altLang="ko-KR" sz="2000" dirty="0">
                <a:solidFill>
                  <a:schemeClr val="tx1"/>
                </a:solidFill>
              </a:rPr>
              <a:t>&lt;/span&gt;</a:t>
            </a:r>
            <a:r>
              <a:rPr lang="ko-KR" altLang="en-US" sz="2000" dirty="0">
                <a:solidFill>
                  <a:schemeClr val="tx1"/>
                </a:solidFill>
              </a:rPr>
              <a:t>이 나와 색채</a:t>
            </a:r>
            <a:r>
              <a:rPr lang="en-US" altLang="ko-KR" sz="2000" dirty="0">
                <a:solidFill>
                  <a:schemeClr val="tx1"/>
                </a:solidFill>
              </a:rPr>
              <a:t>·</a:t>
            </a:r>
            <a:r>
              <a:rPr lang="ko-KR" altLang="en-US" sz="2000" dirty="0">
                <a:solidFill>
                  <a:schemeClr val="tx1"/>
                </a:solidFill>
              </a:rPr>
              <a:t>형태 모두 원종보다 훨씬 뛰어난 경우가 많다</a:t>
            </a:r>
            <a:r>
              <a:rPr lang="en-US" altLang="ko-KR" sz="2000" dirty="0">
                <a:solidFill>
                  <a:schemeClr val="tx1"/>
                </a:solidFill>
              </a:rPr>
              <a:t>.&lt;/p&gt;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&lt;/body&gt;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&lt;/html&gt;</a:t>
            </a:r>
            <a:endParaRPr lang="ko-KR" alt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5177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/>
        </p:nvCxnSpPr>
        <p:spPr>
          <a:xfrm>
            <a:off x="0" y="972589"/>
            <a:ext cx="12192000" cy="0"/>
          </a:xfrm>
          <a:prstGeom prst="line">
            <a:avLst/>
          </a:prstGeom>
          <a:ln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10438015" y="914400"/>
            <a:ext cx="1753985" cy="74815"/>
          </a:xfrm>
          <a:prstGeom prst="rect">
            <a:avLst/>
          </a:prstGeom>
          <a:solidFill>
            <a:srgbClr val="FF0D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773083" y="266007"/>
            <a:ext cx="62248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ex4-8.html</a:t>
            </a:r>
            <a:r>
              <a:rPr lang="ko-KR" altLang="en-US" sz="3200" dirty="0"/>
              <a:t>의 실행 결과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0" y="2403157"/>
            <a:ext cx="5486400" cy="260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42991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/>
          <p:cNvCxnSpPr/>
          <p:nvPr/>
        </p:nvCxnSpPr>
        <p:spPr>
          <a:xfrm>
            <a:off x="0" y="972589"/>
            <a:ext cx="12192000" cy="0"/>
          </a:xfrm>
          <a:prstGeom prst="line">
            <a:avLst/>
          </a:prstGeom>
          <a:ln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10438015" y="914400"/>
            <a:ext cx="1753985" cy="74815"/>
          </a:xfrm>
          <a:prstGeom prst="rect">
            <a:avLst/>
          </a:prstGeom>
          <a:solidFill>
            <a:srgbClr val="FF0D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773083" y="266007"/>
            <a:ext cx="79883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글자 그림자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946378" y="1656808"/>
            <a:ext cx="5155164" cy="50183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216000" rIns="216000" bIns="216000" rtlCol="0" anchor="t" anchorCtr="0"/>
          <a:lstStyle/>
          <a:p>
            <a:r>
              <a:rPr lang="en-US" altLang="ko-KR" sz="2000" dirty="0">
                <a:solidFill>
                  <a:schemeClr val="tx1"/>
                </a:solidFill>
              </a:rPr>
              <a:t>&lt;!DOCTYPE html&gt;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&lt;html&gt;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&lt;head&gt;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&lt;meta charset="utf-8"&gt;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&lt;style&gt;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h1 {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    color: purple;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    text-shadow: 3px </a:t>
            </a:r>
            <a:r>
              <a:rPr lang="en-US" altLang="ko-KR" sz="2000" dirty="0" err="1">
                <a:solidFill>
                  <a:schemeClr val="tx1"/>
                </a:solidFill>
              </a:rPr>
              <a:t>3px</a:t>
            </a:r>
            <a:r>
              <a:rPr lang="en-US" altLang="ko-KR" sz="2000" dirty="0">
                <a:solidFill>
                  <a:schemeClr val="tx1"/>
                </a:solidFill>
              </a:rPr>
              <a:t> 5px #666666;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}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&lt;/style&gt;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&lt;/head&gt;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56210" y="1002954"/>
            <a:ext cx="2434273" cy="574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2400" dirty="0"/>
              <a:t> ex4-9.html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6333025" y="1656808"/>
            <a:ext cx="5296480" cy="50183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216000" rIns="216000" bIns="216000" rtlCol="0" anchor="t" anchorCtr="0"/>
          <a:lstStyle/>
          <a:p>
            <a:r>
              <a:rPr lang="en-US" altLang="ko-KR" sz="2000" dirty="0">
                <a:solidFill>
                  <a:schemeClr val="tx1"/>
                </a:solidFill>
              </a:rPr>
              <a:t>&lt;body&gt;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	&lt;h1&gt;</a:t>
            </a:r>
            <a:r>
              <a:rPr lang="ko-KR" altLang="en-US" sz="2000" dirty="0">
                <a:solidFill>
                  <a:schemeClr val="tx1"/>
                </a:solidFill>
              </a:rPr>
              <a:t>열대어 기르기</a:t>
            </a:r>
            <a:r>
              <a:rPr lang="en-US" altLang="ko-KR" sz="2000" dirty="0">
                <a:solidFill>
                  <a:schemeClr val="tx1"/>
                </a:solidFill>
              </a:rPr>
              <a:t>&lt;/h1&gt;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&lt;/body&gt;</a:t>
            </a:r>
          </a:p>
          <a:p>
            <a:r>
              <a:rPr lang="en-US" altLang="ko-KR" sz="2000" dirty="0">
                <a:solidFill>
                  <a:schemeClr val="tx1"/>
                </a:solidFill>
              </a:rPr>
              <a:t>&lt;/html&gt;</a:t>
            </a:r>
          </a:p>
        </p:txBody>
      </p:sp>
    </p:spTree>
    <p:extLst>
      <p:ext uri="{BB962C8B-B14F-4D97-AF65-F5344CB8AC3E}">
        <p14:creationId xmlns:p14="http://schemas.microsoft.com/office/powerpoint/2010/main" val="5291690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2031</TotalTime>
  <Words>14855</Words>
  <Application>Microsoft Office PowerPoint</Application>
  <PresentationFormat>와이드스크린</PresentationFormat>
  <Paragraphs>2469</Paragraphs>
  <Slides>270</Slides>
  <Notes>0</Notes>
  <HiddenSlides>0</HiddenSlides>
  <MMClips>0</MMClips>
  <ScaleCrop>false</ScaleCrop>
  <HeadingPairs>
    <vt:vector size="8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270</vt:i4>
      </vt:variant>
    </vt:vector>
  </HeadingPairs>
  <TitlesOfParts>
    <vt:vector size="275" baseType="lpstr">
      <vt:lpstr>맑은 고딕</vt:lpstr>
      <vt:lpstr>Arial</vt:lpstr>
      <vt:lpstr>Wingdings</vt:lpstr>
      <vt:lpstr>Office 테마</vt:lpstr>
      <vt:lpstr>Image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재호황</dc:creator>
  <cp:lastModifiedBy>kangwook lee</cp:lastModifiedBy>
  <cp:revision>27</cp:revision>
  <dcterms:created xsi:type="dcterms:W3CDTF">2020-11-24T02:02:16Z</dcterms:created>
  <dcterms:modified xsi:type="dcterms:W3CDTF">2023-10-12T00:27:45Z</dcterms:modified>
</cp:coreProperties>
</file>